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</p:sldMasterIdLst>
  <p:notesMasterIdLst>
    <p:notesMasterId r:id="rId19"/>
  </p:notesMasterIdLst>
  <p:handoutMasterIdLst>
    <p:handoutMasterId r:id="rId20"/>
  </p:handoutMasterIdLst>
  <p:sldIdLst>
    <p:sldId id="257" r:id="rId3"/>
    <p:sldId id="263" r:id="rId4"/>
    <p:sldId id="262" r:id="rId5"/>
    <p:sldId id="272" r:id="rId6"/>
    <p:sldId id="275" r:id="rId7"/>
    <p:sldId id="273" r:id="rId8"/>
    <p:sldId id="274" r:id="rId9"/>
    <p:sldId id="277" r:id="rId10"/>
    <p:sldId id="259" r:id="rId11"/>
    <p:sldId id="260" r:id="rId12"/>
    <p:sldId id="270" r:id="rId13"/>
    <p:sldId id="258" r:id="rId14"/>
    <p:sldId id="280" r:id="rId15"/>
    <p:sldId id="271" r:id="rId16"/>
    <p:sldId id="279" r:id="rId17"/>
    <p:sldId id="266" r:id="rId1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379" autoAdjust="0"/>
  </p:normalViewPr>
  <p:slideViewPr>
    <p:cSldViewPr snapToGrid="0" showGuides="1">
      <p:cViewPr varScale="1">
        <p:scale>
          <a:sx n="93" d="100"/>
          <a:sy n="93" d="100"/>
        </p:scale>
        <p:origin x="140" y="51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r"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defRPr>
                    </a:pPr>
                    <a:fld id="{FAAED6D4-AD43-43F6-84B4-D83DB4F24540}" type="VALUE">
                      <a:rPr lang="en-US" altLang="zh-CN">
                        <a:solidFill>
                          <a:schemeClr val="bg1"/>
                        </a:solidFill>
                      </a:rPr>
                      <a:pPr algn="r">
                        <a:defRPr/>
                      </a:pPr>
                      <a:t>[值]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r"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1DE-481D-80B4-5A96AB882B4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1DE-481D-80B4-5A96AB882B4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13A385A-39F1-43C6-B1EA-07C53D49DA02}" type="VALUE">
                      <a:rPr lang="en-US" altLang="zh-CN">
                        <a:solidFill>
                          <a:schemeClr val="bg1"/>
                        </a:solidFill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1DE-481D-80B4-5A96AB882B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</c:v>
                </c:pt>
                <c:pt idx="1">
                  <c:v>B</c:v>
                </c:pt>
                <c:pt idx="2">
                  <c:v>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1</c:v>
                </c:pt>
                <c:pt idx="1">
                  <c:v>0.96</c:v>
                </c:pt>
                <c:pt idx="2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</c:v>
                </c:pt>
                <c:pt idx="1">
                  <c:v>B</c:v>
                </c:pt>
                <c:pt idx="2">
                  <c:v>A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</c:v>
                </c:pt>
                <c:pt idx="1">
                  <c:v>B</c:v>
                </c:pt>
                <c:pt idx="2">
                  <c:v>A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r"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defRPr>
                    </a:pPr>
                    <a:fld id="{FAAED6D4-AD43-43F6-84B4-D83DB4F24540}" type="VALUE">
                      <a:rPr lang="en-US" altLang="zh-CN">
                        <a:solidFill>
                          <a:schemeClr val="bg1"/>
                        </a:solidFill>
                      </a:rPr>
                      <a:pPr algn="r">
                        <a:defRPr/>
                      </a:pPr>
                      <a:t>[值]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r"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1DE-481D-80B4-5A96AB882B4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1DE-481D-80B4-5A96AB882B4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13A385A-39F1-43C6-B1EA-07C53D49DA02}" type="VALUE">
                      <a:rPr lang="en-US" altLang="zh-CN">
                        <a:solidFill>
                          <a:schemeClr val="bg1"/>
                        </a:solidFill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1DE-481D-80B4-5A96AB882B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</c:v>
                </c:pt>
                <c:pt idx="1">
                  <c:v>B</c:v>
                </c:pt>
                <c:pt idx="2">
                  <c:v>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1</c:v>
                </c:pt>
                <c:pt idx="1">
                  <c:v>0.96</c:v>
                </c:pt>
                <c:pt idx="2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</c:v>
                </c:pt>
                <c:pt idx="1">
                  <c:v>B</c:v>
                </c:pt>
                <c:pt idx="2">
                  <c:v>A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</c:v>
                </c:pt>
                <c:pt idx="1">
                  <c:v>B</c:v>
                </c:pt>
                <c:pt idx="2">
                  <c:v>A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67118B-095F-47D5-BD29-07965C34D205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2022/4/24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EBC1D5-B3EF-4A13-8CDE-7F28DE69B96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9014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D89CF49-6652-4BB1-98B9-A0E1763E4B3E}" type="datetime1">
              <a:rPr lang="zh-CN" altLang="en-US" smtClean="0"/>
              <a:pPr/>
              <a:t>2022/4/24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FD34AC2-3728-4A8B-B58F-6888FAEC3D20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n-US" altLang="zh-CN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656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n-US" altLang="zh-CN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062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n-US" altLang="zh-CN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9922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n-US" altLang="zh-CN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6542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n-US" altLang="zh-CN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3255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64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228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571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92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34AC2-3728-4A8B-B58F-6888FAEC3D2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641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4B0C4E-4823-431D-8EE1-E78C3DBE5CE1}" type="datetime1">
              <a:rPr lang="zh-CN" altLang="en-US" noProof="0" smtClean="0"/>
              <a:t>2022/4/24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813A66-007F-40A4-AADD-AA79565A13F9}" type="datetime1">
              <a:rPr lang="zh-CN" altLang="en-US" noProof="0" smtClean="0"/>
              <a:t>2022/4/24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5A1045-8611-4C9A-9F87-815D65314C04}" type="datetime1">
              <a:rPr lang="zh-CN" altLang="en-US" noProof="0" smtClean="0"/>
              <a:t>2022/4/24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D699C8-0822-4188-BB26-7147D60A420E}" type="datetime1">
              <a:rPr lang="zh-CN" altLang="en-US" noProof="0" smtClean="0"/>
              <a:t>2022/4/24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610332-B458-4302-B1A1-D14CDCDC3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80B74B4-043E-4A0A-9044-D21CCD09E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F49F04-57BF-40AD-B79A-AD2DE1008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AE2-78FF-44E1-BA51-CF10AEB2D251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79751B-4554-4130-8BE5-EAF5E96E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84552-BCF5-4B05-AFF9-2A4C702E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D156-C58A-488F-B359-FFA322D2D5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850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3C4DA-8ACE-45DF-AC77-76F40D8A2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2D336C-09B9-438D-99C9-492971161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B899B8-4BA3-42EB-905A-CD9EB2B8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AE2-78FF-44E1-BA51-CF10AEB2D251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2FB3A9-9240-4C69-B714-CF7492F02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36D0EA-8E46-465C-8A2B-33FB7173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D156-C58A-488F-B359-FFA322D2D5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540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4D6BF3-48AC-4C32-8690-A7263A351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1E3325-0CE7-4BF5-BCB2-17BF6BB4D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D40A15-27A7-4FBB-8C3B-530C542B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AE2-78FF-44E1-BA51-CF10AEB2D251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42633B-2921-4C53-8402-6E76FF076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F3C44A-6661-4856-A4AE-775E79CC1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D156-C58A-488F-B359-FFA322D2D5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138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876BA-90FC-4D78-A66D-C509E8CE8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38C84B-89B2-4136-9269-29E6EE9A4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BA14B9-A405-45F2-A973-CAFC9F1EB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7E251A-371A-4332-9D09-FE07A2489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AE2-78FF-44E1-BA51-CF10AEB2D251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538E37-8611-49BF-88BB-357DE1452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4FECD8-E808-4DB1-ABD3-CE22E3A89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D156-C58A-488F-B359-FFA322D2D5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009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80BE8-98CB-4A96-80CC-3E6B9DB8F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392643-1505-4353-B9DB-4258A2741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33B678-1C20-4805-8817-A04CAF7E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30D2D7C-B5C3-4EA4-AD87-567EB48E2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A58D06-FD58-473A-B66F-C187AF9D1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E79FF5-E7BD-41EF-9054-C09482C78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AE2-78FF-44E1-BA51-CF10AEB2D251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06FA79-FA3A-4F18-B2EF-35A0A7A8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3A1EBEB-2528-47BF-9776-9CD0635E3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D156-C58A-488F-B359-FFA322D2D5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314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A8B62-C54E-4A03-BD23-DB17521DB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2471A6-5455-4AE7-8009-D4A982D7F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AE2-78FF-44E1-BA51-CF10AEB2D251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EFB0F5-8B89-4011-9886-B6156E56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C2CF80-1468-407E-AD4E-3AC35D4C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D156-C58A-488F-B359-FFA322D2D5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610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BE6F81-2C72-4F0D-B85B-EEB94918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AE2-78FF-44E1-BA51-CF10AEB2D251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DFD64B-A422-4CAC-BD8F-5635D940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0A021C-5FB7-4DE4-9D8A-AFBD2465F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D156-C58A-488F-B359-FFA322D2D5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9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F385CF-CDAA-4DDB-B8B7-887E54CDFF54}" type="datetime1">
              <a:rPr lang="zh-CN" altLang="en-US" noProof="0" smtClean="0"/>
              <a:t>2022/4/24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289AF-2F19-4DBA-AA39-CC4C03BB3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E4F6B4-CC97-47E5-8258-D4803A906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2C0EE1-1259-469A-966A-9CE3692C6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C859F3-3E6D-4708-9073-D5375240B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AE2-78FF-44E1-BA51-CF10AEB2D251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E87A2C-4964-47AB-B56B-358BAB10C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D20280-9D49-4FCE-85FB-8A9118A6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D156-C58A-488F-B359-FFA322D2D5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641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D8F92-CDE1-48FE-A911-4835800CD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83ECB3-3F72-458B-A48E-8CB7DB795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980AEA-173B-4B64-AEB9-171FD08E9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317C7C-D4D4-4A9D-A0F7-C51E72EF0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AE2-78FF-44E1-BA51-CF10AEB2D251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2DF371-3071-4808-9D52-9268A3C4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FA4BEE-9075-4743-B943-F12131F6E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D156-C58A-488F-B359-FFA322D2D5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376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DA582-A116-4F27-AA71-FA1FADC3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853532-A803-4B78-8203-69E66B7CD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C15697-8735-4ED4-B527-F01A46C97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AE2-78FF-44E1-BA51-CF10AEB2D251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287879-11AD-4ABD-A54B-A6E300966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9DF818-C503-42F1-B002-002FCC06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D156-C58A-488F-B359-FFA322D2D5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547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2F6B1C2-8661-4134-A2B5-A63998CF5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E5C82C-8106-4622-B96F-E09ED723B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32F44D-57AA-4F98-88BF-2604D9BB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AE2-78FF-44E1-BA51-CF10AEB2D251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E35169-6091-4B51-A76B-D89A56818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25904D-B731-4146-9809-F9FA52D67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D156-C58A-488F-B359-FFA322D2D5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86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4D7592-3A72-4D17-8616-FB36B5512F55}" type="datetime1">
              <a:rPr lang="zh-CN" altLang="en-US" noProof="0" smtClean="0"/>
              <a:t>2022/4/24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A1F7A0-7D6D-4A5C-9B57-CD7EA739EF77}" type="datetime1">
              <a:rPr lang="zh-CN" altLang="en-US" noProof="0" smtClean="0"/>
              <a:t>2022/4/24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1AC228-ED82-47B5-BAA1-5563747F77AD}" type="datetime1">
              <a:rPr lang="zh-CN" altLang="en-US" noProof="0" smtClean="0"/>
              <a:t>2022/4/24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C2D5B7-E12F-4F58-B465-100872BDA565}" type="datetime1">
              <a:rPr lang="zh-CN" altLang="en-US" noProof="0" smtClean="0"/>
              <a:t>2022/4/24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012F5A-9081-4BF3-B4DB-AAC1B5C5C470}" type="datetime1">
              <a:rPr lang="zh-CN" altLang="en-US" noProof="0" smtClean="0"/>
              <a:t>2022/4/24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E52837-43E7-48B4-9E6B-1398A05C9D1B}" type="datetime1">
              <a:rPr lang="zh-CN" altLang="en-US" noProof="0" smtClean="0"/>
              <a:t>2022/4/24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sp>
        <p:nvSpPr>
          <p:cNvPr id="6" name="任意多边形：形状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任意多边形：形状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6F8D41-55EA-4136-9BF2-D4ED70F7162B}" type="datetime1">
              <a:rPr lang="zh-CN" altLang="en-US" noProof="0" smtClean="0"/>
              <a:t>2022/4/24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FC1A0C0-A46B-4A53-A029-5A4A861F295C}" type="datetime1">
              <a:rPr lang="zh-CN" altLang="en-US" smtClean="0"/>
              <a:t>2022/4/24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428E537-E56B-49CA-B596-52598082FBE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38FBFA-4B32-4AC0-9745-A265D52D1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105306-A3FD-4028-8882-CAC61D5C3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419820-C33E-47EE-908A-1928440D8E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B4AE2-78FF-44E1-BA51-CF10AEB2D251}" type="datetimeFigureOut">
              <a:rPr lang="zh-CN" altLang="en-US" smtClean="0"/>
              <a:t>2022/4/24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1C36B3-BC7C-46A2-A74D-3C4FDAC9A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7A0328-F312-4CC9-B824-AFCF44293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6D156-C58A-488F-B359-FFA322D2D5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25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emf"/><Relationship Id="rId5" Type="http://schemas.openxmlformats.org/officeDocument/2006/relationships/image" Target="../media/image3.jpeg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emf"/><Relationship Id="rId5" Type="http://schemas.openxmlformats.org/officeDocument/2006/relationships/chart" Target="../charts/char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黑白城市照片&#10;&#10;已自动生成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长方形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81944" y="3444079"/>
            <a:ext cx="902811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zh-CN" altLang="en-US" sz="44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解决贝叶斯视角下的亚马逊商家问题</a:t>
            </a:r>
          </a:p>
        </p:txBody>
      </p:sp>
      <p:sp>
        <p:nvSpPr>
          <p:cNvPr id="2" name="椭圆形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椭圆形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F0892D-682A-4ECD-A00C-C6B77A097470}"/>
              </a:ext>
            </a:extLst>
          </p:cNvPr>
          <p:cNvSpPr txBox="1"/>
          <p:nvPr/>
        </p:nvSpPr>
        <p:spPr>
          <a:xfrm>
            <a:off x="9429007" y="4843262"/>
            <a:ext cx="2119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杨茜雅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李涵一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唐小卉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刘永哲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(F)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304169" y="245449"/>
            <a:ext cx="176330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7663" algn="l"/>
              </a:tabLs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0353F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贝塔分布 </a:t>
            </a:r>
          </a:p>
        </p:txBody>
      </p:sp>
      <p:sp>
        <p:nvSpPr>
          <p:cNvPr id="3" name="标题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r>
          </a:p>
        </p:txBody>
      </p:sp>
      <p:sp>
        <p:nvSpPr>
          <p:cNvPr id="36" name="长方形 95">
            <a:extLst>
              <a:ext uri="{FF2B5EF4-FFF2-40B4-BE49-F238E27FC236}">
                <a16:creationId xmlns:a16="http://schemas.microsoft.com/office/drawing/2014/main" id="{22016DD4-0490-4134-8782-AED111CBE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416" y="987615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伯努利实验</a:t>
            </a:r>
          </a:p>
        </p:txBody>
      </p:sp>
      <p:sp>
        <p:nvSpPr>
          <p:cNvPr id="37" name="椭圆形 77">
            <a:extLst>
              <a:ext uri="{FF2B5EF4-FFF2-40B4-BE49-F238E27FC236}">
                <a16:creationId xmlns:a16="http://schemas.microsoft.com/office/drawing/2014/main" id="{572F970B-3AFD-4E02-B9D1-5FC5E9A17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3981" y="987615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39" name="长方形 149">
            <a:extLst>
              <a:ext uri="{FF2B5EF4-FFF2-40B4-BE49-F238E27FC236}">
                <a16:creationId xmlns:a16="http://schemas.microsoft.com/office/drawing/2014/main" id="{A5F9FDA0-DBCC-4F31-AB24-714CB41FE863}"/>
              </a:ext>
            </a:extLst>
          </p:cNvPr>
          <p:cNvSpPr/>
          <p:nvPr/>
        </p:nvSpPr>
        <p:spPr>
          <a:xfrm>
            <a:off x="625126" y="2198042"/>
            <a:ext cx="5571487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DDF0D1-B1DF-4171-A6B8-0A6BE7111F40}"/>
                  </a:ext>
                </a:extLst>
              </p:cNvPr>
              <p:cNvSpPr txBox="1"/>
              <p:nvPr/>
            </p:nvSpPr>
            <p:spPr>
              <a:xfrm>
                <a:off x="754602" y="2556769"/>
                <a:ext cx="494486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记事件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data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为在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条评价中有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k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条好评和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n-k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条差评，</a:t>
                </a: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为给出好评的概率，并且在给出评价时只有好评和差评两种可能。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所以给出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条评价的过程是一个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重伯努利试验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8DDF0D1-B1DF-4171-A6B8-0A6BE7111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02" y="2556769"/>
                <a:ext cx="4944862" cy="2308324"/>
              </a:xfrm>
              <a:prstGeom prst="rect">
                <a:avLst/>
              </a:prstGeom>
              <a:blipFill>
                <a:blip r:embed="rId3"/>
                <a:stretch>
                  <a:fillRect l="-1973" t="-2111" b="-50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E1C447D-DC1F-4D86-9B24-9B9E06BDB2A7}"/>
                  </a:ext>
                </a:extLst>
              </p:cNvPr>
              <p:cNvSpPr txBox="1"/>
              <p:nvPr/>
            </p:nvSpPr>
            <p:spPr>
              <a:xfrm>
                <a:off x="656498" y="5148589"/>
                <a:ext cx="5439502" cy="1113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   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可以认为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P(data|</a:t>
                </a: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)=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num>
                          <m:den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(1−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p>
                    </m:sSup>
                  </m:oMath>
                </a14:m>
                <a:endParaRPr kumimoji="0" lang="zh-CN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E1C447D-DC1F-4D86-9B24-9B9E06BDB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98" y="5148589"/>
                <a:ext cx="5439502" cy="1113703"/>
              </a:xfrm>
              <a:prstGeom prst="rect">
                <a:avLst/>
              </a:prstGeom>
              <a:blipFill>
                <a:blip r:embed="rId4"/>
                <a:stretch>
                  <a:fillRect t="-2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长方形 149">
            <a:extLst>
              <a:ext uri="{FF2B5EF4-FFF2-40B4-BE49-F238E27FC236}">
                <a16:creationId xmlns:a16="http://schemas.microsoft.com/office/drawing/2014/main" id="{4BB12BF9-1959-4ED1-9339-B281CBF9ADDE}"/>
              </a:ext>
            </a:extLst>
          </p:cNvPr>
          <p:cNvSpPr/>
          <p:nvPr/>
        </p:nvSpPr>
        <p:spPr>
          <a:xfrm>
            <a:off x="6617796" y="2332859"/>
            <a:ext cx="5203812" cy="3856528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2446468-BAAE-4183-92CD-C94264BF9793}"/>
                  </a:ext>
                </a:extLst>
              </p:cNvPr>
              <p:cNvSpPr txBox="1"/>
              <p:nvPr/>
            </p:nvSpPr>
            <p:spPr>
              <a:xfrm>
                <a:off x="6945057" y="2631188"/>
                <a:ext cx="4621817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而我们要求的是在已知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data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（即总评个数，以及其中好评和差评的数量）的条件下，该商品的好评率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              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即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P(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|data)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2446468-BAAE-4183-92CD-C94264BF9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057" y="2631188"/>
                <a:ext cx="4621817" cy="2677656"/>
              </a:xfrm>
              <a:prstGeom prst="rect">
                <a:avLst/>
              </a:prstGeom>
              <a:blipFill>
                <a:blip r:embed="rId5"/>
                <a:stretch>
                  <a:fillRect l="-1979" t="-1822" b="-4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椭圆形 74">
            <a:extLst>
              <a:ext uri="{FF2B5EF4-FFF2-40B4-BE49-F238E27FC236}">
                <a16:creationId xmlns:a16="http://schemas.microsoft.com/office/drawing/2014/main" id="{2AB7D96C-0089-4DDD-998B-A27D831C1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64885" y="79899"/>
            <a:ext cx="3023133" cy="2118143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5" name="椭圆形 73">
            <a:extLst>
              <a:ext uri="{FF2B5EF4-FFF2-40B4-BE49-F238E27FC236}">
                <a16:creationId xmlns:a16="http://schemas.microsoft.com/office/drawing/2014/main" id="{2E96E115-7461-4966-B66D-E13879C16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0670" y="351425"/>
            <a:ext cx="2307913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贝叶斯公式</a:t>
            </a:r>
          </a:p>
        </p:txBody>
      </p:sp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7" grpId="0"/>
      <p:bldP spid="8" grpId="0"/>
      <p:bldP spid="42" grpId="0" animBg="1"/>
      <p:bldP spid="9" grpId="0"/>
      <p:bldP spid="44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0" name="标题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dirty="0"/>
              <a:t>幻灯片 8</a:t>
            </a:r>
          </a:p>
        </p:txBody>
      </p:sp>
      <p:sp>
        <p:nvSpPr>
          <p:cNvPr id="217" name="椭圆形 73">
            <a:extLst>
              <a:ext uri="{FF2B5EF4-FFF2-40B4-BE49-F238E27FC236}">
                <a16:creationId xmlns:a16="http://schemas.microsoft.com/office/drawing/2014/main" id="{14F6DA8C-FECC-4CAF-84AF-7BB82ABC0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8510" y="434483"/>
            <a:ext cx="3078788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贝叶斯公式</a:t>
            </a:r>
          </a:p>
        </p:txBody>
      </p:sp>
      <p:sp>
        <p:nvSpPr>
          <p:cNvPr id="218" name="长方形 149">
            <a:extLst>
              <a:ext uri="{FF2B5EF4-FFF2-40B4-BE49-F238E27FC236}">
                <a16:creationId xmlns:a16="http://schemas.microsoft.com/office/drawing/2014/main" id="{5E071B91-DF01-4558-92FA-563F6A83DF37}"/>
              </a:ext>
            </a:extLst>
          </p:cNvPr>
          <p:cNvSpPr/>
          <p:nvPr/>
        </p:nvSpPr>
        <p:spPr>
          <a:xfrm>
            <a:off x="3897298" y="2436143"/>
            <a:ext cx="7924311" cy="223704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B178E24D-E756-4DD3-8176-9509E2D31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442" y="357541"/>
            <a:ext cx="4637935" cy="1973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文本框 194">
                <a:extLst>
                  <a:ext uri="{FF2B5EF4-FFF2-40B4-BE49-F238E27FC236}">
                    <a16:creationId xmlns:a16="http://schemas.microsoft.com/office/drawing/2014/main" id="{D9AC2AC7-1191-48C5-A933-59B5AEEC0BC8}"/>
                  </a:ext>
                </a:extLst>
              </p:cNvPr>
              <p:cNvSpPr txBox="1"/>
              <p:nvPr/>
            </p:nvSpPr>
            <p:spPr>
              <a:xfrm>
                <a:off x="4392723" y="2646980"/>
                <a:ext cx="6933460" cy="1815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我们可以对该公式的分母用全概率公式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      即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P(data)=</a:t>
                </a:r>
                <a:r>
                  <a:rPr kumimoji="0" lang="zh-CN" altLang="zh-CN" sz="2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grow m:val="on"/>
                        <m:ctrlPr>
                          <a:rPr kumimoji="0" lang="zh-CN" altLang="zh-CN" sz="2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kumimoji="0" lang="en-US" altLang="zh-CN" sz="2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kumimoji="0" lang="en-US" altLang="zh-CN" sz="2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  <m:e>
                        <m:r>
                          <a:rPr kumimoji="0" lang="en-US" altLang="zh-CN" sz="2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0" lang="zh-CN" altLang="zh-CN" sz="2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CN" sz="2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</m:e>
                          <m:e>
                            <m:r>
                              <a:rPr kumimoji="0" lang="en-US" altLang="zh-CN" sz="2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kumimoji="0" lang="en-US" altLang="zh-CN" sz="2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kumimoji="0" lang="zh-CN" altLang="zh-CN" sz="2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CN" sz="2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kumimoji="0" lang="en-US" altLang="zh-CN" sz="2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kumimoji="0" lang="en-US" altLang="zh-CN" sz="2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nary>
                  </m:oMath>
                </a14:m>
                <a:endParaRPr kumimoji="0" lang="zh-CN" altLang="zh-CN" sz="2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5" name="文本框 194">
                <a:extLst>
                  <a:ext uri="{FF2B5EF4-FFF2-40B4-BE49-F238E27FC236}">
                    <a16:creationId xmlns:a16="http://schemas.microsoft.com/office/drawing/2014/main" id="{D9AC2AC7-1191-48C5-A933-59B5AEEC0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723" y="2646980"/>
                <a:ext cx="6933460" cy="1815369"/>
              </a:xfrm>
              <a:prstGeom prst="rect">
                <a:avLst/>
              </a:prstGeom>
              <a:blipFill>
                <a:blip r:embed="rId4"/>
                <a:stretch>
                  <a:fillRect l="-1847" t="-33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A1D909DD-47CB-415C-8300-710FC940B859}"/>
                  </a:ext>
                </a:extLst>
              </p:cNvPr>
              <p:cNvSpPr txBox="1"/>
              <p:nvPr/>
            </p:nvSpPr>
            <p:spPr>
              <a:xfrm>
                <a:off x="836956" y="4725813"/>
                <a:ext cx="10688715" cy="2686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                                            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                                                           </a:t>
                </a:r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P(</a:t>
                </a:r>
                <a14:m>
                  <m:oMath xmlns:m="http://schemas.openxmlformats.org/officeDocument/2006/math">
                    <m:r>
                      <a:rPr kumimoji="0" lang="en-US" altLang="zh-CN" sz="36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en-US" altLang="zh-CN" sz="36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|data)=</a:t>
                </a:r>
                <a:r>
                  <a:rPr kumimoji="0" lang="zh-CN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zh-CN" altLang="zh-CN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𝑑𝑎𝑡𝑎</m:t>
                            </m:r>
                          </m:e>
                          <m:e>
                            <m:r>
                              <a:rPr kumimoji="0" lang="en-US" altLang="zh-CN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</m:d>
                        <m:r>
                          <a:rPr kumimoji="0" lang="en-US" altLang="zh-CN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altLang="zh-CN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altLang="zh-CN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r>
                          <a:rPr kumimoji="0" lang="en-US" altLang="zh-CN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num>
                      <m:den>
                        <m:nary>
                          <m:naryPr>
                            <m:limLoc m:val="subSup"/>
                            <m:grow m:val="on"/>
                            <m:ctrlPr>
                              <a:rPr kumimoji="0" lang="zh-CN" altLang="zh-CN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altLang="zh-CN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altLang="zh-CN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p>
                          <m:e>
                            <m:r>
                              <a:rPr kumimoji="0" lang="en-US" altLang="zh-CN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kumimoji="0" lang="zh-CN" altLang="zh-CN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𝑑𝑎𝑡𝑎</m:t>
                                </m:r>
                              </m:e>
                              <m:e>
                                <m:r>
                                  <a:rPr kumimoji="0" lang="en-US" altLang="zh-CN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𝜃</m:t>
                                </m:r>
                              </m:e>
                            </m:d>
                            <m:r>
                              <a:rPr kumimoji="0" lang="en-US" altLang="zh-CN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kumimoji="0" lang="zh-CN" altLang="zh-CN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𝜃</m:t>
                                </m:r>
                              </m:e>
                            </m:d>
                            <m:r>
                              <a:rPr kumimoji="0" lang="en-US" altLang="zh-CN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  <m:r>
                              <a:rPr kumimoji="0" lang="en-US" altLang="zh-CN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</m:nary>
                      </m:den>
                    </m:f>
                  </m:oMath>
                </a14:m>
                <a:endParaRPr kumimoji="0" lang="zh-CN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36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A1D909DD-47CB-415C-8300-710FC940B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56" y="4725813"/>
                <a:ext cx="10688715" cy="2686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4" name="组 20">
            <a:extLst>
              <a:ext uri="{FF2B5EF4-FFF2-40B4-BE49-F238E27FC236}">
                <a16:creationId xmlns:a16="http://schemas.microsoft.com/office/drawing/2014/main" id="{CFCC075B-F130-4B4E-99E6-13F4D9C30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248" y="93683"/>
            <a:ext cx="4563122" cy="2237041"/>
            <a:chOff x="2162629" y="1305681"/>
            <a:chExt cx="7866742" cy="4246640"/>
          </a:xfrm>
        </p:grpSpPr>
        <p:sp>
          <p:nvSpPr>
            <p:cNvPr id="225" name="椭圆形 16">
              <a:extLst>
                <a:ext uri="{FF2B5EF4-FFF2-40B4-BE49-F238E27FC236}">
                  <a16:creationId xmlns:a16="http://schemas.microsoft.com/office/drawing/2014/main" id="{3DE0A0A4-9A72-4120-BCD8-E0B95928421E}"/>
                </a:ext>
              </a:extLst>
            </p:cNvPr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226" name="椭圆形 17">
              <a:extLst>
                <a:ext uri="{FF2B5EF4-FFF2-40B4-BE49-F238E27FC236}">
                  <a16:creationId xmlns:a16="http://schemas.microsoft.com/office/drawing/2014/main" id="{4912AD0B-70EB-4325-A4D4-E6116D9D8638}"/>
                </a:ext>
              </a:extLst>
            </p:cNvPr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 animBg="1"/>
      <p:bldP spid="218" grpId="0" animBg="1"/>
      <p:bldP spid="195" grpId="0"/>
      <p:bldP spid="19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文本框 109"/>
          <p:cNvSpPr txBox="1"/>
          <p:nvPr/>
        </p:nvSpPr>
        <p:spPr>
          <a:xfrm>
            <a:off x="-98362" y="124668"/>
            <a:ext cx="269064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7663" algn="l"/>
              </a:tabLst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0353F"/>
                </a:solidFill>
                <a:effectLst/>
                <a:uLnTx/>
                <a:uFillTx/>
                <a:latin typeface="华文彩云" panose="02010800040101010101" pitchFamily="2" charset="-122"/>
                <a:ea typeface="华文彩云" panose="02010800040101010101" pitchFamily="2" charset="-122"/>
                <a:cs typeface="+mn-cs"/>
              </a:rPr>
              <a:t>最终所求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0353F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</a:p>
        </p:txBody>
      </p:sp>
      <p:sp>
        <p:nvSpPr>
          <p:cNvPr id="155" name="长方形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5632" y="1077647"/>
            <a:ext cx="10250274" cy="555742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graphicFrame>
        <p:nvGraphicFramePr>
          <p:cNvPr id="51" name="图表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/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1" name="组 60" descr="这是一个图表图标。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任意多边形(F)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63" name="任意多边形(F)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64" name="任意多边形(F)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</p:grpSp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34E3B5F-3545-45C1-8CBE-3B11131D96F7}"/>
                  </a:ext>
                </a:extLst>
              </p:cNvPr>
              <p:cNvSpPr txBox="1"/>
              <p:nvPr/>
            </p:nvSpPr>
            <p:spPr>
              <a:xfrm>
                <a:off x="701336" y="1201742"/>
                <a:ext cx="4882718" cy="4160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   P(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|data)=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d>
                          <m:dPr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𝑑𝑎𝑡𝑎</m:t>
                            </m:r>
                          </m:e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</m:d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num>
                      <m:den>
                        <m:nary>
                          <m:naryPr>
                            <m:limLoc m:val="subSup"/>
                            <m:grow m:val="on"/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p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kumimoji="0" lang="zh-CN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𝑑𝑎𝑡𝑎</m:t>
                                </m:r>
                              </m:e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𝜃</m:t>
                                </m:r>
                              </m:e>
                            </m:d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kumimoji="0" lang="zh-CN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𝜃</m:t>
                                </m:r>
                              </m:e>
                            </m:d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</m:nary>
                      </m:den>
                    </m:f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                 </a:t>
                </a: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kumimoji="0" lang="zh-CN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  <m:r>
                          <m:rPr>
                            <m:nor/>
                          </m:rPr>
                          <a:rPr kumimoji="0" lang="zh-CN" altLang="zh-C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"/>
                            <a:ea typeface="+mn-ea"/>
                            <a:cs typeface="+mn-cs"/>
                          </a:rPr>
                          <m:t> </m:t>
                        </m:r>
                        <m:sSup>
                          <m:sSupPr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kumimoji="0" lang="zh-CN" altLang="zh-C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"/>
                            <a:ea typeface="+mn-ea"/>
                            <a:cs typeface="+mn-cs"/>
                          </a:rPr>
                          <m:t> </m:t>
                        </m:r>
                        <m:sSup>
                          <m:sSupPr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(1−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nary>
                          <m:naryPr>
                            <m:limLoc m:val="subSup"/>
                            <m:grow m:val="on"/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p>
                          <m:e>
                            <m:d>
                              <m:dPr>
                                <m:ctrlPr>
                                  <a:rPr kumimoji="0" lang="zh-CN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kumimoji="0" lang="zh-CN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m:rPr>
                                <m:nor/>
                              </m:rPr>
                              <a:rPr kumimoji="0" lang="zh-CN" altLang="zh-CN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Segoe UI Light"/>
                                <a:ea typeface="+mn-ea"/>
                                <a:cs typeface="+mn-cs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0" lang="zh-CN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kumimoji="0" lang="zh-CN" altLang="zh-CN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Segoe UI Light"/>
                                <a:ea typeface="+mn-ea"/>
                                <a:cs typeface="+mn-cs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0" lang="zh-CN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𝜃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</m:nary>
                      </m:den>
                    </m:f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                               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                 </a:t>
                </a:r>
                <a:r>
                  <a:rPr kumimoji="0" lang="en-US" altLang="zh-CN" sz="2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kumimoji="0" lang="zh-CN" altLang="zh-C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"/>
                            <a:ea typeface="+mn-ea"/>
                            <a:cs typeface="+mn-cs"/>
                          </a:rPr>
                          <m:t> </m:t>
                        </m:r>
                        <m:sSup>
                          <m:sSupPr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(1−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nary>
                          <m:naryPr>
                            <m:limLoc m:val="subSup"/>
                            <m:grow m:val="on"/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kumimoji="0" lang="zh-CN" altLang="zh-CN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Segoe UI Light"/>
                                <a:ea typeface="+mn-ea"/>
                                <a:cs typeface="+mn-cs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0" lang="zh-CN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kumimoji="0" lang="zh-CN" altLang="zh-CN" sz="24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Segoe UI Light"/>
                                <a:ea typeface="+mn-ea"/>
                                <a:cs typeface="+mn-cs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0" lang="zh-CN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(1−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𝜃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</m:nary>
                      </m:den>
                    </m:f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                     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                 =</a:t>
                </a:r>
                <a:r>
                  <a:rPr kumimoji="0" lang="zh-C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zh-CN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kumimoji="0" lang="zh-CN" altLang="zh-C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"/>
                            <a:ea typeface="+mn-ea"/>
                            <a:cs typeface="+mn-cs"/>
                          </a:rPr>
                          <m:t> </m:t>
                        </m:r>
                        <m:sSup>
                          <m:sSupPr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kumimoji="0" lang="zh-CN" altLang="zh-C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Segoe UI Light"/>
                            <a:ea typeface="+mn-ea"/>
                            <a:cs typeface="+mn-cs"/>
                          </a:rPr>
                          <m:t> </m:t>
                        </m:r>
                        <m:sSup>
                          <m:sSupPr>
                            <m:ctrlPr>
                              <a:rPr kumimoji="0" lang="zh-CN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(1−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+1,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+1)</m:t>
                        </m:r>
                      </m:den>
                    </m:f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                                      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34E3B5F-3545-45C1-8CBE-3B11131D9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36" y="1201742"/>
                <a:ext cx="4882718" cy="4160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4959A55-8F9E-49EC-817B-4CC9FB57C7F7}"/>
              </a:ext>
            </a:extLst>
          </p:cNvPr>
          <p:cNvSpPr txBox="1"/>
          <p:nvPr/>
        </p:nvSpPr>
        <p:spPr>
          <a:xfrm>
            <a:off x="1626093" y="5407845"/>
            <a:ext cx="8939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     </a:t>
            </a:r>
            <a:r>
              <a:rPr kumimoji="0" lang="en-US" altLang="zh-CN" sz="4800" b="1" i="0" u="none" strike="noStrike" kern="100" cap="none" spc="0" normalizeH="0" baseline="0" noProof="0" dirty="0">
                <a:ln>
                  <a:noFill/>
                </a:ln>
                <a:solidFill>
                  <a:srgbClr val="242852">
                    <a:lumMod val="40000"/>
                    <a:lumOff val="60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4800" b="1" i="0" u="none" strike="noStrike" kern="100" cap="none" spc="0" normalizeH="0" baseline="0" noProof="0" dirty="0">
                <a:ln>
                  <a:noFill/>
                </a:ln>
                <a:solidFill>
                  <a:srgbClr val="242852">
                    <a:lumMod val="40000"/>
                    <a:lumOff val="60000"/>
                  </a:srgbClr>
                </a:solidFill>
                <a:effectLst/>
                <a:uLnTx/>
                <a:uFillTx/>
                <a:latin typeface="华文彩云" panose="02010800040101010101" pitchFamily="2" charset="-122"/>
                <a:ea typeface="华文彩云" panose="02010800040101010101" pitchFamily="2" charset="-122"/>
                <a:cs typeface="Times New Roman" panose="02020603050405020304" pitchFamily="18" charset="0"/>
              </a:rPr>
              <a:t>Beta(k+1,n-k+1)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242852">
                  <a:lumMod val="40000"/>
                  <a:lumOff val="60000"/>
                </a:srgbClr>
              </a:solidFill>
              <a:effectLst/>
              <a:uLnTx/>
              <a:uFillTx/>
              <a:latin typeface="华文彩云" panose="02010800040101010101" pitchFamily="2" charset="-122"/>
              <a:ea typeface="华文彩云" panose="0201080004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F40E19-6B5D-42F3-B87B-7DC2B4AE3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758" y="1513842"/>
            <a:ext cx="4285690" cy="11405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2D4E5E9-F9DC-4E19-9A8B-E4C85AC68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758" y="2867685"/>
            <a:ext cx="4285690" cy="106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55" grpId="0" animBg="1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长方形 149">
            <a:extLst>
              <a:ext uri="{FF2B5EF4-FFF2-40B4-BE49-F238E27FC236}">
                <a16:creationId xmlns:a16="http://schemas.microsoft.com/office/drawing/2014/main" id="{223158CD-369F-4313-AD1C-049B5D17C4B4}"/>
              </a:ext>
            </a:extLst>
          </p:cNvPr>
          <p:cNvSpPr/>
          <p:nvPr/>
        </p:nvSpPr>
        <p:spPr>
          <a:xfrm>
            <a:off x="392866" y="2220983"/>
            <a:ext cx="11659820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                                                                                                                                            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38" name="任意多边形(F)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长方形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77803" y="969860"/>
                <a:ext cx="5439226" cy="746432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/>
                  </a:gs>
                  <a:gs pos="54000">
                    <a:srgbClr val="515A6B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32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好评概率</a:t>
                </a:r>
                <a:r>
                  <a:rPr kumimoji="0" lang="el-GR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θ</a:t>
                </a:r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与好评频率</a:t>
                </a: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k/n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96" name="长方形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803" y="969860"/>
                <a:ext cx="5439226" cy="746432"/>
              </a:xfrm>
              <a:prstGeom prst="rect">
                <a:avLst/>
              </a:prstGeom>
              <a:blipFill>
                <a:blip r:embed="rId3"/>
                <a:stretch>
                  <a:fillRect b="-154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椭圆形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581929" y="1100092"/>
            <a:ext cx="8846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60%</a:t>
            </a:r>
          </a:p>
        </p:txBody>
      </p:sp>
      <p:grpSp>
        <p:nvGrpSpPr>
          <p:cNvPr id="87" name="组 86" descr="这是一个图表图标。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任意多边形(F)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89" name="任意多边形(F)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90" name="任意多边形(F)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</p:grpSp>
      <p:sp>
        <p:nvSpPr>
          <p:cNvPr id="111" name="文本框 110"/>
          <p:cNvSpPr txBox="1"/>
          <p:nvPr/>
        </p:nvSpPr>
        <p:spPr>
          <a:xfrm>
            <a:off x="10466189" y="1110054"/>
            <a:ext cx="94493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73%</a:t>
            </a:r>
          </a:p>
        </p:txBody>
      </p:sp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A674BE-38BA-42F4-86B1-55BBD05C68AF}"/>
              </a:ext>
            </a:extLst>
          </p:cNvPr>
          <p:cNvSpPr txBox="1"/>
          <p:nvPr/>
        </p:nvSpPr>
        <p:spPr>
          <a:xfrm>
            <a:off x="977803" y="2537138"/>
            <a:ext cx="79888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1.</a:t>
            </a:r>
            <a:r>
              <a:rPr kumimoji="0" lang="el-GR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θ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不是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n/k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2.</a:t>
            </a:r>
            <a:r>
              <a:rPr kumimoji="0" lang="el-GR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θ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未知时，可用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n/k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来估计</a:t>
            </a:r>
            <a:r>
              <a:rPr kumimoji="0" lang="el-GR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θ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取值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3.n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重伯努利试验中成功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次的条件下，</a:t>
            </a:r>
            <a:r>
              <a:rPr kumimoji="0" lang="el-GR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θ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的取值服从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beta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分布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4.Beta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分布：刻画概率的概率</a:t>
            </a:r>
          </a:p>
        </p:txBody>
      </p:sp>
    </p:spTree>
    <p:extLst>
      <p:ext uri="{BB962C8B-B14F-4D97-AF65-F5344CB8AC3E}">
        <p14:creationId xmlns:p14="http://schemas.microsoft.com/office/powerpoint/2010/main" val="344085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7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EA25737-DBF6-4419-8F58-E18C00854EEC}"/>
              </a:ext>
            </a:extLst>
          </p:cNvPr>
          <p:cNvSpPr txBox="1"/>
          <p:nvPr/>
        </p:nvSpPr>
        <p:spPr>
          <a:xfrm>
            <a:off x="885216" y="700391"/>
            <a:ext cx="923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现在我们回到最初的问题，我们应该选择哪个商家购买。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8B7442-3208-4C05-AB8C-FA1F8FFF68FE}"/>
              </a:ext>
            </a:extLst>
          </p:cNvPr>
          <p:cNvSpPr txBox="1"/>
          <p:nvPr/>
        </p:nvSpPr>
        <p:spPr>
          <a:xfrm>
            <a:off x="1186774" y="1789889"/>
            <a:ext cx="1556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A~Be</a:t>
            </a:r>
            <a:r>
              <a:rPr lang="en-US" altLang="zh-CN" sz="2400" dirty="0"/>
              <a:t>(94,8)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E1F8E6-EBAE-4227-8785-8C7B1C5E9E13}"/>
              </a:ext>
            </a:extLst>
          </p:cNvPr>
          <p:cNvSpPr txBox="1"/>
          <p:nvPr/>
        </p:nvSpPr>
        <p:spPr>
          <a:xfrm>
            <a:off x="1186774" y="2292485"/>
            <a:ext cx="1556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B~Be</a:t>
            </a:r>
            <a:r>
              <a:rPr lang="en-US" altLang="zh-CN" sz="2400" dirty="0"/>
              <a:t>(49,3)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F8A1FB-98D7-44E2-A0F9-4D6253FC5323}"/>
              </a:ext>
            </a:extLst>
          </p:cNvPr>
          <p:cNvSpPr txBox="1"/>
          <p:nvPr/>
        </p:nvSpPr>
        <p:spPr>
          <a:xfrm>
            <a:off x="1186773" y="2795081"/>
            <a:ext cx="1556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C~Be</a:t>
            </a:r>
            <a:r>
              <a:rPr lang="en-US" altLang="zh-CN" sz="2400" dirty="0"/>
              <a:t>(11,1)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79240F-C289-4969-AD74-D821A67CC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71" y="1672380"/>
            <a:ext cx="4901587" cy="335238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1279DCA-C4CC-40BD-AC20-228856BFC43A}"/>
              </a:ext>
            </a:extLst>
          </p:cNvPr>
          <p:cNvSpPr txBox="1"/>
          <p:nvPr/>
        </p:nvSpPr>
        <p:spPr>
          <a:xfrm>
            <a:off x="1186773" y="3808520"/>
            <a:ext cx="393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P(B&gt;A)=0.714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7E950CD-9BA3-4856-931A-CA1EE53A5D77}"/>
              </a:ext>
            </a:extLst>
          </p:cNvPr>
          <p:cNvSpPr txBox="1"/>
          <p:nvPr/>
        </p:nvSpPr>
        <p:spPr>
          <a:xfrm>
            <a:off x="1186773" y="4316919"/>
            <a:ext cx="202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P(B&gt;C)=0.551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BFD285B-68B4-433C-B552-2BD8364D58BB}"/>
              </a:ext>
            </a:extLst>
          </p:cNvPr>
          <p:cNvSpPr txBox="1"/>
          <p:nvPr/>
        </p:nvSpPr>
        <p:spPr>
          <a:xfrm>
            <a:off x="2361804" y="5473530"/>
            <a:ext cx="8294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在这个问题中</a:t>
            </a:r>
            <a:r>
              <a:rPr lang="en-US" altLang="zh-CN" sz="3600" b="1" dirty="0">
                <a:solidFill>
                  <a:srgbClr val="FF0000"/>
                </a:solidFill>
              </a:rPr>
              <a:t>,</a:t>
            </a:r>
            <a:r>
              <a:rPr lang="zh-CN" altLang="en-US" sz="3600" b="1" dirty="0">
                <a:solidFill>
                  <a:srgbClr val="FF0000"/>
                </a:solidFill>
              </a:rPr>
              <a:t>我们更倾向于选择</a:t>
            </a:r>
            <a:r>
              <a:rPr lang="en-US" altLang="zh-CN" sz="3600" b="1" dirty="0">
                <a:solidFill>
                  <a:srgbClr val="FF0000"/>
                </a:solidFill>
              </a:rPr>
              <a:t>B</a:t>
            </a:r>
            <a:r>
              <a:rPr lang="zh-CN" altLang="en-US" sz="3600" b="1" dirty="0">
                <a:solidFill>
                  <a:srgbClr val="FF0000"/>
                </a:solidFill>
              </a:rPr>
              <a:t>商家</a:t>
            </a:r>
          </a:p>
        </p:txBody>
      </p:sp>
    </p:spTree>
    <p:extLst>
      <p:ext uri="{BB962C8B-B14F-4D97-AF65-F5344CB8AC3E}">
        <p14:creationId xmlns:p14="http://schemas.microsoft.com/office/powerpoint/2010/main" val="2647817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A6688EB-948C-4012-AE01-78EC516AF1C2}"/>
                  </a:ext>
                </a:extLst>
              </p:cNvPr>
              <p:cNvSpPr txBox="1"/>
              <p:nvPr/>
            </p:nvSpPr>
            <p:spPr>
              <a:xfrm>
                <a:off x="2609844" y="979423"/>
                <a:ext cx="6964956" cy="669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/>
                  <a:t>X</a:t>
                </a:r>
                <a:r>
                  <a:rPr lang="en-US" altLang="zh-CN" sz="2400" b="1" dirty="0" err="1"/>
                  <a:t>~Be</a:t>
                </a:r>
                <a:r>
                  <a:rPr lang="en-US" altLang="zh-CN" sz="2400" b="1" dirty="0"/>
                  <a:t>(</a:t>
                </a:r>
                <a:r>
                  <a:rPr lang="en-US" altLang="zh-CN" sz="2400" b="1" dirty="0" err="1"/>
                  <a:t>a,b</a:t>
                </a:r>
                <a:r>
                  <a:rPr lang="en-US" altLang="zh-CN" sz="2400" b="1" dirty="0"/>
                  <a:t>)     E(X)=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en-US" altLang="zh-CN" sz="2400" b="1" dirty="0"/>
                  <a:t>Var(x)=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b="1" i="1" dirty="0">
                            <a:latin typeface="Cambria Math" panose="02040503050406030204" pitchFamily="18" charset="0"/>
                          </a:rPr>
                          <m:t>𝒂𝒃</m:t>
                        </m:r>
                      </m:num>
                      <m:den>
                        <m:sSup>
                          <m:sSupPr>
                            <m:ctrlPr>
                              <a:rPr lang="zh-CN" altLang="en-US" sz="2400" b="1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400" b="1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b="1" i="1" dirty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zh-CN" altLang="en-US" sz="2400" b="1" i="0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400" b="1" i="1" dirty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d>
                          </m:e>
                          <m:sup>
                            <m:r>
                              <a:rPr lang="zh-CN" altLang="en-US" sz="2400" b="1" i="0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lang="zh-CN" altLang="en-US" sz="2400" b="1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1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zh-CN" altLang="en-US" sz="2400" b="1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400" b="1" i="1" dirty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zh-CN" altLang="en-US" sz="2400" b="1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400" b="1" i="0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den>
                    </m:f>
                  </m:oMath>
                </a14:m>
                <a:endParaRPr lang="zh-CN" altLang="en-US" sz="2400" b="1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A6688EB-948C-4012-AE01-78EC516AF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44" y="979423"/>
                <a:ext cx="6964956" cy="669607"/>
              </a:xfrm>
              <a:prstGeom prst="rect">
                <a:avLst/>
              </a:prstGeom>
              <a:blipFill>
                <a:blip r:embed="rId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CF04A1C-66F6-4F69-89C0-20BB27DB0B41}"/>
                  </a:ext>
                </a:extLst>
              </p:cNvPr>
              <p:cNvSpPr txBox="1"/>
              <p:nvPr/>
            </p:nvSpPr>
            <p:spPr>
              <a:xfrm>
                <a:off x="2295922" y="1938950"/>
                <a:ext cx="7592800" cy="904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836967"/>
                    </a:solidFill>
                  </a:rPr>
                  <a:t> </a:t>
                </a:r>
                <a:r>
                  <a:rPr lang="en-US" altLang="zh-CN" sz="2800" b="1" dirty="0" err="1">
                    <a:solidFill>
                      <a:srgbClr val="836967"/>
                    </a:solidFill>
                  </a:rPr>
                  <a:t>lim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8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b="1" i="1" dirty="0">
                            <a:latin typeface="Cambria Math" panose="02040503050406030204" pitchFamily="18" charset="0"/>
                          </a:rPr>
                          <m:t>𝒂𝒃</m:t>
                        </m:r>
                      </m:num>
                      <m:den>
                        <m:sSup>
                          <m:sSupPr>
                            <m:ctrlPr>
                              <a:rPr lang="zh-CN" altLang="en-US" sz="2800" b="1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800" b="1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800" b="1" i="1" dirty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zh-CN" altLang="en-US" sz="2800" b="1" i="0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800" b="1" i="1" dirty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d>
                          </m:e>
                          <m:sup>
                            <m:r>
                              <a:rPr lang="zh-CN" altLang="en-US" sz="2800" b="1" i="0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lang="zh-CN" altLang="en-US" sz="2800" b="1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800" b="1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zh-CN" altLang="en-US" sz="2800" b="1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800" b="1" i="1" dirty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zh-CN" altLang="en-US" sz="2800" b="1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800" b="1" i="0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2800" b="1" dirty="0"/>
                  <a:t>= lim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8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zh-CN" altLang="en-US" sz="2800" b="1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800" b="1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800" b="1" i="1" dirty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zh-CN" altLang="en-US" sz="2800" b="1" i="0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800" b="1" i="1" dirty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d>
                          </m:e>
                          <m:sup>
                            <m:r>
                              <a:rPr lang="zh-CN" altLang="en-US" sz="2800" b="1" i="0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lang="zh-CN" altLang="en-US" sz="2800" b="1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2800" b="1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800" b="1" i="0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zh-CN" altLang="en-US" sz="2800" b="1" i="1" dirty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den>
                            </m:f>
                            <m:r>
                              <a:rPr lang="zh-CN" altLang="en-US" sz="2800" b="1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en-US" sz="2800" b="1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800" b="1" i="0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zh-CN" altLang="en-US" sz="2800" b="1" i="1" dirty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den>
                            </m:f>
                            <m:r>
                              <a:rPr lang="zh-CN" altLang="en-US" sz="2800" b="1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en-US" sz="2800" b="1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800" b="1" i="0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zh-CN" altLang="en-US" sz="2800" b="1" i="1" dirty="0">
                                    <a:latin typeface="Cambria Math" panose="02040503050406030204" pitchFamily="18" charset="0"/>
                                  </a:rPr>
                                  <m:t>𝒂𝒃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en-US" altLang="zh-CN" sz="2800" b="1" dirty="0"/>
                  <a:t>=0</a:t>
                </a:r>
                <a:endParaRPr lang="zh-CN" altLang="en-US" sz="2800" b="1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CF04A1C-66F6-4F69-89C0-20BB27DB0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22" y="1938950"/>
                <a:ext cx="7592800" cy="904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D8178A4-453F-4065-B048-5DE22303A597}"/>
              </a:ext>
            </a:extLst>
          </p:cNvPr>
          <p:cNvSpPr txBox="1"/>
          <p:nvPr/>
        </p:nvSpPr>
        <p:spPr>
          <a:xfrm>
            <a:off x="3155321" y="2391254"/>
            <a:ext cx="845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a-&gt;+∞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0EF6EB-2D0B-43C0-B65D-84B25DF8F17A}"/>
              </a:ext>
            </a:extLst>
          </p:cNvPr>
          <p:cNvSpPr txBox="1"/>
          <p:nvPr/>
        </p:nvSpPr>
        <p:spPr>
          <a:xfrm>
            <a:off x="5895215" y="2391254"/>
            <a:ext cx="845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a-&gt;+∞</a:t>
            </a:r>
            <a:endParaRPr lang="zh-CN" altLang="en-US" sz="1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76CCFB4-596F-4391-8666-C95E0DF95752}"/>
              </a:ext>
            </a:extLst>
          </p:cNvPr>
          <p:cNvSpPr txBox="1"/>
          <p:nvPr/>
        </p:nvSpPr>
        <p:spPr>
          <a:xfrm>
            <a:off x="1766656" y="3239869"/>
            <a:ext cx="587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/>
              <a:t>当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足够大时</a:t>
            </a:r>
            <a:r>
              <a:rPr lang="en-US" altLang="zh-CN" sz="2400" b="1" dirty="0"/>
              <a:t>,Var(X)-&gt;0</a:t>
            </a:r>
            <a:endParaRPr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DCB50F-5585-42AA-9CF6-083FADCF09D6}"/>
              </a:ext>
            </a:extLst>
          </p:cNvPr>
          <p:cNvSpPr txBox="1"/>
          <p:nvPr/>
        </p:nvSpPr>
        <p:spPr>
          <a:xfrm>
            <a:off x="845257" y="4281373"/>
            <a:ext cx="10945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i="1" dirty="0">
                <a:solidFill>
                  <a:srgbClr val="FF0000"/>
                </a:solidFill>
              </a:rPr>
              <a:t>结论</a:t>
            </a:r>
            <a:r>
              <a:rPr lang="en-US" altLang="zh-CN" sz="3200" i="1" dirty="0">
                <a:solidFill>
                  <a:srgbClr val="FF0000"/>
                </a:solidFill>
              </a:rPr>
              <a:t>: </a:t>
            </a:r>
            <a:r>
              <a:rPr lang="zh-CN" altLang="en-US" sz="3200" i="1" dirty="0">
                <a:solidFill>
                  <a:srgbClr val="FF0000"/>
                </a:solidFill>
              </a:rPr>
              <a:t>当评论数足够多时</a:t>
            </a:r>
            <a:r>
              <a:rPr lang="en-US" altLang="zh-CN" sz="3200" i="1" dirty="0">
                <a:solidFill>
                  <a:srgbClr val="FF0000"/>
                </a:solidFill>
              </a:rPr>
              <a:t>,</a:t>
            </a:r>
            <a:r>
              <a:rPr lang="zh-CN" altLang="en-US" sz="3200" i="1" dirty="0">
                <a:solidFill>
                  <a:srgbClr val="FF0000"/>
                </a:solidFill>
              </a:rPr>
              <a:t>可按均值判断优劣</a:t>
            </a:r>
            <a:r>
              <a:rPr lang="en-US" altLang="zh-CN" sz="3200" i="1" dirty="0">
                <a:solidFill>
                  <a:srgbClr val="FF0000"/>
                </a:solidFill>
              </a:rPr>
              <a:t>;</a:t>
            </a:r>
            <a:r>
              <a:rPr lang="zh-CN" altLang="en-US" sz="3200" i="1" dirty="0">
                <a:solidFill>
                  <a:srgbClr val="FF0000"/>
                </a:solidFill>
              </a:rPr>
              <a:t>但是评论数少时</a:t>
            </a:r>
            <a:r>
              <a:rPr lang="en-US" altLang="zh-CN" sz="3200" i="1" dirty="0">
                <a:solidFill>
                  <a:srgbClr val="FF0000"/>
                </a:solidFill>
              </a:rPr>
              <a:t>,</a:t>
            </a:r>
            <a:r>
              <a:rPr lang="zh-CN" altLang="en-US" sz="3200" i="1" dirty="0">
                <a:solidFill>
                  <a:srgbClr val="FF0000"/>
                </a:solidFill>
              </a:rPr>
              <a:t>这样可能会产生误导</a:t>
            </a:r>
            <a:r>
              <a:rPr lang="en-US" altLang="zh-CN" sz="3200" i="1" dirty="0">
                <a:solidFill>
                  <a:srgbClr val="FF0000"/>
                </a:solidFill>
              </a:rPr>
              <a:t>.</a:t>
            </a:r>
            <a:endParaRPr lang="zh-CN" altLang="en-US" sz="3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52023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长方形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1" name="组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椭圆形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椭圆形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6" name="椭圆形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椭圆形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72670" y="3059668"/>
            <a:ext cx="184665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zh-CN" altLang="en-US" sz="4800" b="1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</a:p>
        </p:txBody>
      </p:sp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dirty="0"/>
              <a:t>幻灯片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形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椭圆形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21" name="组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图片 121" descr="这是一个计算机显示器。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长方形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6" name="椭圆形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7" name="长方形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2" name="长方形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1" name="长方形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06" name="组 105" descr="此图像是一个时钟图标。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任意多边形(F)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" name="任意多边形(F)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11" name="组 110" descr="此图像是显示三个人和一个时钟的图标。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任意多边形(F)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3" name="任意多边形(F)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4" name="任意多边形(F)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24" name="长方形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1193881" y="2187997"/>
            <a:ext cx="69474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n-US" altLang="zh-CN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50</a:t>
            </a:r>
            <a:r>
              <a:rPr lang="zh-CN" alt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条</a:t>
            </a:r>
            <a:endParaRPr lang="en-US" altLang="zh-CN" sz="2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1042137" y="1126843"/>
            <a:ext cx="8730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n-US" altLang="zh-CN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</a:t>
            </a:r>
            <a:r>
              <a:rPr lang="zh-CN" alt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条</a:t>
            </a:r>
            <a:endParaRPr lang="en-US" altLang="zh-CN" sz="2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13" name="图表 12" descr="这是一个图表。 "/>
          <p:cNvGraphicFramePr/>
          <p:nvPr>
            <p:extLst>
              <p:ext uri="{D42A27DB-BD31-4B8C-83A1-F6EECF244321}">
                <p14:modId xmlns:p14="http://schemas.microsoft.com/office/powerpoint/2010/main" val="2721371886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1" name="图片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长方形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椭圆形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7798681" y="3956935"/>
            <a:ext cx="426918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zh-CN" altLang="en-US" sz="2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你会选择哪个商家购买呢？</a:t>
            </a:r>
            <a:endParaRPr lang="en-US" altLang="zh-CN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51" name="直接连接符​​(S)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​​(S)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任意多边形 34" descr="此图像是显示三个人和一个圆圈的图标。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617" y="3307745"/>
            <a:ext cx="1118393" cy="369332"/>
            <a:chOff x="816617" y="3307745"/>
            <a:chExt cx="1118393" cy="369332"/>
          </a:xfrm>
        </p:grpSpPr>
        <p:pic>
          <p:nvPicPr>
            <p:cNvPr id="117" name="图片 116" descr="此图像是显示人像的图标。 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文本框 143"/>
            <p:cNvSpPr txBox="1"/>
            <p:nvPr/>
          </p:nvSpPr>
          <p:spPr>
            <a:xfrm>
              <a:off x="1193881" y="3307745"/>
              <a:ext cx="7411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en-US" altLang="zh-CN" sz="24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10</a:t>
              </a:r>
              <a:r>
                <a:rPr lang="zh-CN" altLang="en-US" sz="24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条</a:t>
              </a:r>
              <a:endParaRPr lang="en-US" altLang="zh-CN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180316-E9FC-4CBD-8025-01DB56C2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471" y="644986"/>
            <a:ext cx="6680353" cy="576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dirty="0">
              <a:solidFill>
                <a:srgbClr val="98A3AD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61" name="组 1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45" y="2059524"/>
            <a:ext cx="10738510" cy="2538928"/>
            <a:chOff x="867916" y="909911"/>
            <a:chExt cx="10738510" cy="2538928"/>
          </a:xfrm>
        </p:grpSpPr>
        <p:grpSp>
          <p:nvGrpSpPr>
            <p:cNvPr id="156" name="组 155"/>
            <p:cNvGrpSpPr/>
            <p:nvPr/>
          </p:nvGrpSpPr>
          <p:grpSpPr>
            <a:xfrm>
              <a:off x="867916" y="909911"/>
              <a:ext cx="3352181" cy="2538928"/>
              <a:chOff x="867916" y="909911"/>
              <a:chExt cx="3352181" cy="2538928"/>
            </a:xfrm>
          </p:grpSpPr>
          <p:sp>
            <p:nvSpPr>
              <p:cNvPr id="78" name="长方形 77"/>
              <p:cNvSpPr/>
              <p:nvPr/>
            </p:nvSpPr>
            <p:spPr>
              <a:xfrm>
                <a:off x="867916" y="1300608"/>
                <a:ext cx="3352181" cy="214823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6" name="文本框 95"/>
              <p:cNvSpPr txBox="1"/>
              <p:nvPr/>
            </p:nvSpPr>
            <p:spPr>
              <a:xfrm>
                <a:off x="1156404" y="2070972"/>
                <a:ext cx="276998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rtl="0"/>
                <a:r>
                  <a:rPr lang="zh-CN" altLang="en-US" sz="3600" b="1" dirty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拉普拉斯平滑</a:t>
                </a:r>
              </a:p>
            </p:txBody>
          </p:sp>
          <p:grpSp>
            <p:nvGrpSpPr>
              <p:cNvPr id="41" name="组 40"/>
              <p:cNvGrpSpPr/>
              <p:nvPr/>
            </p:nvGrpSpPr>
            <p:grpSpPr>
              <a:xfrm>
                <a:off x="2219761" y="909911"/>
                <a:ext cx="648489" cy="648488"/>
                <a:chOff x="1072536" y="1083143"/>
                <a:chExt cx="788715" cy="788715"/>
              </a:xfrm>
            </p:grpSpPr>
            <p:sp>
              <p:nvSpPr>
                <p:cNvPr id="42" name="椭圆形 41"/>
                <p:cNvSpPr/>
                <p:nvPr/>
              </p:nvSpPr>
              <p:spPr>
                <a:xfrm>
                  <a:off x="1072536" y="1083143"/>
                  <a:ext cx="788715" cy="788715"/>
                </a:xfrm>
                <a:prstGeom prst="ellipse">
                  <a:avLst/>
                </a:prstGeom>
                <a:solidFill>
                  <a:srgbClr val="30353F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grpSp>
              <p:nvGrpSpPr>
                <p:cNvPr id="45" name="组 44"/>
                <p:cNvGrpSpPr/>
                <p:nvPr/>
              </p:nvGrpSpPr>
              <p:grpSpPr>
                <a:xfrm>
                  <a:off x="1276148" y="1369137"/>
                  <a:ext cx="381490" cy="216726"/>
                  <a:chOff x="3283332" y="3275035"/>
                  <a:chExt cx="479215" cy="272245"/>
                </a:xfrm>
              </p:grpSpPr>
              <p:sp>
                <p:nvSpPr>
                  <p:cNvPr id="46" name="任意多边形(F) 11"/>
                  <p:cNvSpPr>
                    <a:spLocks noEditPoints="1"/>
                  </p:cNvSpPr>
                  <p:nvPr/>
                </p:nvSpPr>
                <p:spPr bwMode="auto">
                  <a:xfrm>
                    <a:off x="3283332" y="3275035"/>
                    <a:ext cx="479215" cy="272245"/>
                  </a:xfrm>
                  <a:custGeom>
                    <a:avLst/>
                    <a:gdLst>
                      <a:gd name="T0" fmla="*/ 2004 w 2048"/>
                      <a:gd name="T1" fmla="*/ 0 h 1162"/>
                      <a:gd name="T2" fmla="*/ 44 w 2048"/>
                      <a:gd name="T3" fmla="*/ 0 h 1162"/>
                      <a:gd name="T4" fmla="*/ 0 w 2048"/>
                      <a:gd name="T5" fmla="*/ 44 h 1162"/>
                      <a:gd name="T6" fmla="*/ 0 w 2048"/>
                      <a:gd name="T7" fmla="*/ 1118 h 1162"/>
                      <a:gd name="T8" fmla="*/ 44 w 2048"/>
                      <a:gd name="T9" fmla="*/ 1162 h 1162"/>
                      <a:gd name="T10" fmla="*/ 2004 w 2048"/>
                      <a:gd name="T11" fmla="*/ 1162 h 1162"/>
                      <a:gd name="T12" fmla="*/ 2048 w 2048"/>
                      <a:gd name="T13" fmla="*/ 1118 h 1162"/>
                      <a:gd name="T14" fmla="*/ 2048 w 2048"/>
                      <a:gd name="T15" fmla="*/ 44 h 1162"/>
                      <a:gd name="T16" fmla="*/ 2004 w 2048"/>
                      <a:gd name="T17" fmla="*/ 0 h 1162"/>
                      <a:gd name="T18" fmla="*/ 88 w 2048"/>
                      <a:gd name="T19" fmla="*/ 88 h 1162"/>
                      <a:gd name="T20" fmla="*/ 312 w 2048"/>
                      <a:gd name="T21" fmla="*/ 88 h 1162"/>
                      <a:gd name="T22" fmla="*/ 88 w 2048"/>
                      <a:gd name="T23" fmla="*/ 311 h 1162"/>
                      <a:gd name="T24" fmla="*/ 88 w 2048"/>
                      <a:gd name="T25" fmla="*/ 88 h 1162"/>
                      <a:gd name="T26" fmla="*/ 88 w 2048"/>
                      <a:gd name="T27" fmla="*/ 1074 h 1162"/>
                      <a:gd name="T28" fmla="*/ 88 w 2048"/>
                      <a:gd name="T29" fmla="*/ 851 h 1162"/>
                      <a:gd name="T30" fmla="*/ 312 w 2048"/>
                      <a:gd name="T31" fmla="*/ 1074 h 1162"/>
                      <a:gd name="T32" fmla="*/ 88 w 2048"/>
                      <a:gd name="T33" fmla="*/ 1074 h 1162"/>
                      <a:gd name="T34" fmla="*/ 1960 w 2048"/>
                      <a:gd name="T35" fmla="*/ 1074 h 1162"/>
                      <a:gd name="T36" fmla="*/ 1736 w 2048"/>
                      <a:gd name="T37" fmla="*/ 1074 h 1162"/>
                      <a:gd name="T38" fmla="*/ 1960 w 2048"/>
                      <a:gd name="T39" fmla="*/ 851 h 1162"/>
                      <a:gd name="T40" fmla="*/ 1960 w 2048"/>
                      <a:gd name="T41" fmla="*/ 1074 h 1162"/>
                      <a:gd name="T42" fmla="*/ 1960 w 2048"/>
                      <a:gd name="T43" fmla="*/ 762 h 1162"/>
                      <a:gd name="T44" fmla="*/ 1648 w 2048"/>
                      <a:gd name="T45" fmla="*/ 1074 h 1162"/>
                      <a:gd name="T46" fmla="*/ 400 w 2048"/>
                      <a:gd name="T47" fmla="*/ 1074 h 1162"/>
                      <a:gd name="T48" fmla="*/ 88 w 2048"/>
                      <a:gd name="T49" fmla="*/ 762 h 1162"/>
                      <a:gd name="T50" fmla="*/ 88 w 2048"/>
                      <a:gd name="T51" fmla="*/ 400 h 1162"/>
                      <a:gd name="T52" fmla="*/ 400 w 2048"/>
                      <a:gd name="T53" fmla="*/ 88 h 1162"/>
                      <a:gd name="T54" fmla="*/ 1648 w 2048"/>
                      <a:gd name="T55" fmla="*/ 88 h 1162"/>
                      <a:gd name="T56" fmla="*/ 1960 w 2048"/>
                      <a:gd name="T57" fmla="*/ 400 h 1162"/>
                      <a:gd name="T58" fmla="*/ 1960 w 2048"/>
                      <a:gd name="T59" fmla="*/ 762 h 1162"/>
                      <a:gd name="T60" fmla="*/ 1960 w 2048"/>
                      <a:gd name="T61" fmla="*/ 311 h 1162"/>
                      <a:gd name="T62" fmla="*/ 1736 w 2048"/>
                      <a:gd name="T63" fmla="*/ 88 h 1162"/>
                      <a:gd name="T64" fmla="*/ 1960 w 2048"/>
                      <a:gd name="T65" fmla="*/ 88 h 1162"/>
                      <a:gd name="T66" fmla="*/ 1960 w 2048"/>
                      <a:gd name="T67" fmla="*/ 311 h 1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048" h="1162">
                        <a:moveTo>
                          <a:pt x="2004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20" y="0"/>
                          <a:pt x="0" y="19"/>
                          <a:pt x="0" y="44"/>
                        </a:cubicBezTo>
                        <a:cubicBezTo>
                          <a:pt x="0" y="1118"/>
                          <a:pt x="0" y="1118"/>
                          <a:pt x="0" y="1118"/>
                        </a:cubicBezTo>
                        <a:cubicBezTo>
                          <a:pt x="0" y="1143"/>
                          <a:pt x="20" y="1162"/>
                          <a:pt x="44" y="1162"/>
                        </a:cubicBezTo>
                        <a:cubicBezTo>
                          <a:pt x="2004" y="1162"/>
                          <a:pt x="2004" y="1162"/>
                          <a:pt x="2004" y="1162"/>
                        </a:cubicBezTo>
                        <a:cubicBezTo>
                          <a:pt x="2028" y="1162"/>
                          <a:pt x="2048" y="1143"/>
                          <a:pt x="2048" y="1118"/>
                        </a:cubicBezTo>
                        <a:cubicBezTo>
                          <a:pt x="2048" y="44"/>
                          <a:pt x="2048" y="44"/>
                          <a:pt x="2048" y="44"/>
                        </a:cubicBezTo>
                        <a:cubicBezTo>
                          <a:pt x="2048" y="19"/>
                          <a:pt x="2028" y="0"/>
                          <a:pt x="2004" y="0"/>
                        </a:cubicBezTo>
                        <a:close/>
                        <a:moveTo>
                          <a:pt x="88" y="88"/>
                        </a:moveTo>
                        <a:cubicBezTo>
                          <a:pt x="312" y="88"/>
                          <a:pt x="312" y="88"/>
                          <a:pt x="312" y="88"/>
                        </a:cubicBezTo>
                        <a:cubicBezTo>
                          <a:pt x="293" y="202"/>
                          <a:pt x="202" y="292"/>
                          <a:pt x="88" y="311"/>
                        </a:cubicBezTo>
                        <a:lnTo>
                          <a:pt x="88" y="88"/>
                        </a:lnTo>
                        <a:close/>
                        <a:moveTo>
                          <a:pt x="88" y="1074"/>
                        </a:moveTo>
                        <a:cubicBezTo>
                          <a:pt x="88" y="851"/>
                          <a:pt x="88" y="851"/>
                          <a:pt x="88" y="851"/>
                        </a:cubicBezTo>
                        <a:cubicBezTo>
                          <a:pt x="202" y="870"/>
                          <a:pt x="293" y="960"/>
                          <a:pt x="312" y="1074"/>
                        </a:cubicBezTo>
                        <a:lnTo>
                          <a:pt x="88" y="1074"/>
                        </a:lnTo>
                        <a:close/>
                        <a:moveTo>
                          <a:pt x="1960" y="1074"/>
                        </a:moveTo>
                        <a:cubicBezTo>
                          <a:pt x="1736" y="1074"/>
                          <a:pt x="1736" y="1074"/>
                          <a:pt x="1736" y="1074"/>
                        </a:cubicBezTo>
                        <a:cubicBezTo>
                          <a:pt x="1755" y="960"/>
                          <a:pt x="1846" y="870"/>
                          <a:pt x="1960" y="851"/>
                        </a:cubicBezTo>
                        <a:lnTo>
                          <a:pt x="1960" y="1074"/>
                        </a:lnTo>
                        <a:close/>
                        <a:moveTo>
                          <a:pt x="1960" y="762"/>
                        </a:moveTo>
                        <a:cubicBezTo>
                          <a:pt x="1797" y="782"/>
                          <a:pt x="1668" y="911"/>
                          <a:pt x="1648" y="1074"/>
                        </a:cubicBezTo>
                        <a:cubicBezTo>
                          <a:pt x="400" y="1074"/>
                          <a:pt x="400" y="1074"/>
                          <a:pt x="400" y="1074"/>
                        </a:cubicBezTo>
                        <a:cubicBezTo>
                          <a:pt x="380" y="911"/>
                          <a:pt x="251" y="782"/>
                          <a:pt x="88" y="762"/>
                        </a:cubicBezTo>
                        <a:cubicBezTo>
                          <a:pt x="88" y="400"/>
                          <a:pt x="88" y="400"/>
                          <a:pt x="88" y="400"/>
                        </a:cubicBezTo>
                        <a:cubicBezTo>
                          <a:pt x="251" y="380"/>
                          <a:pt x="380" y="251"/>
                          <a:pt x="400" y="88"/>
                        </a:cubicBezTo>
                        <a:cubicBezTo>
                          <a:pt x="1648" y="88"/>
                          <a:pt x="1648" y="88"/>
                          <a:pt x="1648" y="88"/>
                        </a:cubicBezTo>
                        <a:cubicBezTo>
                          <a:pt x="1668" y="251"/>
                          <a:pt x="1797" y="380"/>
                          <a:pt x="1960" y="400"/>
                        </a:cubicBezTo>
                        <a:cubicBezTo>
                          <a:pt x="1960" y="762"/>
                          <a:pt x="1960" y="762"/>
                          <a:pt x="1960" y="762"/>
                        </a:cubicBezTo>
                        <a:close/>
                        <a:moveTo>
                          <a:pt x="1960" y="311"/>
                        </a:moveTo>
                        <a:cubicBezTo>
                          <a:pt x="1846" y="292"/>
                          <a:pt x="1755" y="202"/>
                          <a:pt x="1736" y="88"/>
                        </a:cubicBezTo>
                        <a:cubicBezTo>
                          <a:pt x="1960" y="88"/>
                          <a:pt x="1960" y="88"/>
                          <a:pt x="1960" y="88"/>
                        </a:cubicBezTo>
                        <a:lnTo>
                          <a:pt x="1960" y="3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CN" altLang="en-US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  <p:sp>
                <p:nvSpPr>
                  <p:cNvPr id="47" name="任意多边形 12"/>
                  <p:cNvSpPr>
                    <a:spLocks noEditPoints="1"/>
                  </p:cNvSpPr>
                  <p:nvPr/>
                </p:nvSpPr>
                <p:spPr bwMode="auto">
                  <a:xfrm>
                    <a:off x="3381245" y="3337126"/>
                    <a:ext cx="282594" cy="148859"/>
                  </a:xfrm>
                  <a:custGeom>
                    <a:avLst/>
                    <a:gdLst>
                      <a:gd name="T0" fmla="*/ 1169 w 1208"/>
                      <a:gd name="T1" fmla="*/ 127 h 634"/>
                      <a:gd name="T2" fmla="*/ 1081 w 1208"/>
                      <a:gd name="T3" fmla="*/ 39 h 634"/>
                      <a:gd name="T4" fmla="*/ 1041 w 1208"/>
                      <a:gd name="T5" fmla="*/ 0 h 634"/>
                      <a:gd name="T6" fmla="*/ 167 w 1208"/>
                      <a:gd name="T7" fmla="*/ 0 h 634"/>
                      <a:gd name="T8" fmla="*/ 127 w 1208"/>
                      <a:gd name="T9" fmla="*/ 39 h 634"/>
                      <a:gd name="T10" fmla="*/ 39 w 1208"/>
                      <a:gd name="T11" fmla="*/ 127 h 634"/>
                      <a:gd name="T12" fmla="*/ 0 w 1208"/>
                      <a:gd name="T13" fmla="*/ 167 h 634"/>
                      <a:gd name="T14" fmla="*/ 0 w 1208"/>
                      <a:gd name="T15" fmla="*/ 467 h 634"/>
                      <a:gd name="T16" fmla="*/ 39 w 1208"/>
                      <a:gd name="T17" fmla="*/ 507 h 634"/>
                      <a:gd name="T18" fmla="*/ 127 w 1208"/>
                      <a:gd name="T19" fmla="*/ 595 h 634"/>
                      <a:gd name="T20" fmla="*/ 167 w 1208"/>
                      <a:gd name="T21" fmla="*/ 634 h 634"/>
                      <a:gd name="T22" fmla="*/ 1041 w 1208"/>
                      <a:gd name="T23" fmla="*/ 634 h 634"/>
                      <a:gd name="T24" fmla="*/ 1081 w 1208"/>
                      <a:gd name="T25" fmla="*/ 595 h 634"/>
                      <a:gd name="T26" fmla="*/ 1169 w 1208"/>
                      <a:gd name="T27" fmla="*/ 507 h 634"/>
                      <a:gd name="T28" fmla="*/ 1208 w 1208"/>
                      <a:gd name="T29" fmla="*/ 467 h 634"/>
                      <a:gd name="T30" fmla="*/ 1208 w 1208"/>
                      <a:gd name="T31" fmla="*/ 167 h 634"/>
                      <a:gd name="T32" fmla="*/ 1169 w 1208"/>
                      <a:gd name="T33" fmla="*/ 127 h 634"/>
                      <a:gd name="T34" fmla="*/ 1129 w 1208"/>
                      <a:gd name="T35" fmla="*/ 432 h 634"/>
                      <a:gd name="T36" fmla="*/ 1006 w 1208"/>
                      <a:gd name="T37" fmla="*/ 555 h 634"/>
                      <a:gd name="T38" fmla="*/ 202 w 1208"/>
                      <a:gd name="T39" fmla="*/ 555 h 634"/>
                      <a:gd name="T40" fmla="*/ 79 w 1208"/>
                      <a:gd name="T41" fmla="*/ 432 h 634"/>
                      <a:gd name="T42" fmla="*/ 79 w 1208"/>
                      <a:gd name="T43" fmla="*/ 202 h 634"/>
                      <a:gd name="T44" fmla="*/ 202 w 1208"/>
                      <a:gd name="T45" fmla="*/ 79 h 634"/>
                      <a:gd name="T46" fmla="*/ 1006 w 1208"/>
                      <a:gd name="T47" fmla="*/ 79 h 634"/>
                      <a:gd name="T48" fmla="*/ 1129 w 1208"/>
                      <a:gd name="T49" fmla="*/ 202 h 634"/>
                      <a:gd name="T50" fmla="*/ 1129 w 1208"/>
                      <a:gd name="T51" fmla="*/ 432 h 6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08" h="634">
                        <a:moveTo>
                          <a:pt x="1169" y="127"/>
                        </a:moveTo>
                        <a:cubicBezTo>
                          <a:pt x="1120" y="127"/>
                          <a:pt x="1081" y="88"/>
                          <a:pt x="1081" y="39"/>
                        </a:cubicBezTo>
                        <a:cubicBezTo>
                          <a:pt x="1081" y="17"/>
                          <a:pt x="1063" y="0"/>
                          <a:pt x="1041" y="0"/>
                        </a:cubicBezTo>
                        <a:cubicBezTo>
                          <a:pt x="167" y="0"/>
                          <a:pt x="167" y="0"/>
                          <a:pt x="167" y="0"/>
                        </a:cubicBezTo>
                        <a:cubicBezTo>
                          <a:pt x="145" y="0"/>
                          <a:pt x="127" y="17"/>
                          <a:pt x="127" y="39"/>
                        </a:cubicBezTo>
                        <a:cubicBezTo>
                          <a:pt x="127" y="88"/>
                          <a:pt x="88" y="127"/>
                          <a:pt x="39" y="127"/>
                        </a:cubicBezTo>
                        <a:cubicBezTo>
                          <a:pt x="17" y="127"/>
                          <a:pt x="0" y="145"/>
                          <a:pt x="0" y="167"/>
                        </a:cubicBezTo>
                        <a:cubicBezTo>
                          <a:pt x="0" y="467"/>
                          <a:pt x="0" y="467"/>
                          <a:pt x="0" y="467"/>
                        </a:cubicBezTo>
                        <a:cubicBezTo>
                          <a:pt x="0" y="489"/>
                          <a:pt x="17" y="507"/>
                          <a:pt x="39" y="507"/>
                        </a:cubicBezTo>
                        <a:cubicBezTo>
                          <a:pt x="88" y="507"/>
                          <a:pt x="127" y="546"/>
                          <a:pt x="127" y="595"/>
                        </a:cubicBezTo>
                        <a:cubicBezTo>
                          <a:pt x="127" y="617"/>
                          <a:pt x="145" y="634"/>
                          <a:pt x="167" y="634"/>
                        </a:cubicBezTo>
                        <a:cubicBezTo>
                          <a:pt x="1041" y="634"/>
                          <a:pt x="1041" y="634"/>
                          <a:pt x="1041" y="634"/>
                        </a:cubicBezTo>
                        <a:cubicBezTo>
                          <a:pt x="1063" y="634"/>
                          <a:pt x="1081" y="617"/>
                          <a:pt x="1081" y="595"/>
                        </a:cubicBezTo>
                        <a:cubicBezTo>
                          <a:pt x="1081" y="546"/>
                          <a:pt x="1120" y="507"/>
                          <a:pt x="1169" y="507"/>
                        </a:cubicBezTo>
                        <a:cubicBezTo>
                          <a:pt x="1191" y="507"/>
                          <a:pt x="1208" y="489"/>
                          <a:pt x="1208" y="467"/>
                        </a:cubicBezTo>
                        <a:cubicBezTo>
                          <a:pt x="1208" y="167"/>
                          <a:pt x="1208" y="167"/>
                          <a:pt x="1208" y="167"/>
                        </a:cubicBezTo>
                        <a:cubicBezTo>
                          <a:pt x="1208" y="145"/>
                          <a:pt x="1191" y="127"/>
                          <a:pt x="1169" y="127"/>
                        </a:cubicBezTo>
                        <a:close/>
                        <a:moveTo>
                          <a:pt x="1129" y="432"/>
                        </a:moveTo>
                        <a:cubicBezTo>
                          <a:pt x="1069" y="447"/>
                          <a:pt x="1021" y="495"/>
                          <a:pt x="1006" y="555"/>
                        </a:cubicBezTo>
                        <a:cubicBezTo>
                          <a:pt x="202" y="555"/>
                          <a:pt x="202" y="555"/>
                          <a:pt x="202" y="555"/>
                        </a:cubicBezTo>
                        <a:cubicBezTo>
                          <a:pt x="187" y="495"/>
                          <a:pt x="139" y="447"/>
                          <a:pt x="79" y="432"/>
                        </a:cubicBezTo>
                        <a:cubicBezTo>
                          <a:pt x="79" y="202"/>
                          <a:pt x="79" y="202"/>
                          <a:pt x="79" y="202"/>
                        </a:cubicBezTo>
                        <a:cubicBezTo>
                          <a:pt x="139" y="187"/>
                          <a:pt x="187" y="139"/>
                          <a:pt x="202" y="79"/>
                        </a:cubicBezTo>
                        <a:cubicBezTo>
                          <a:pt x="1006" y="79"/>
                          <a:pt x="1006" y="79"/>
                          <a:pt x="1006" y="79"/>
                        </a:cubicBezTo>
                        <a:cubicBezTo>
                          <a:pt x="1021" y="139"/>
                          <a:pt x="1069" y="187"/>
                          <a:pt x="1129" y="202"/>
                        </a:cubicBezTo>
                        <a:cubicBezTo>
                          <a:pt x="1129" y="432"/>
                          <a:pt x="1129" y="432"/>
                          <a:pt x="1129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CN" altLang="en-US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  <p:sp>
                <p:nvSpPr>
                  <p:cNvPr id="48" name="任意多边形 13"/>
                  <p:cNvSpPr>
                    <a:spLocks/>
                  </p:cNvSpPr>
                  <p:nvPr/>
                </p:nvSpPr>
                <p:spPr bwMode="auto">
                  <a:xfrm>
                    <a:off x="3464829" y="3368967"/>
                    <a:ext cx="32638" cy="85176"/>
                  </a:xfrm>
                  <a:custGeom>
                    <a:avLst/>
                    <a:gdLst>
                      <a:gd name="T0" fmla="*/ 99 w 139"/>
                      <a:gd name="T1" fmla="*/ 0 h 364"/>
                      <a:gd name="T2" fmla="*/ 39 w 139"/>
                      <a:gd name="T3" fmla="*/ 0 h 364"/>
                      <a:gd name="T4" fmla="*/ 0 w 139"/>
                      <a:gd name="T5" fmla="*/ 40 h 364"/>
                      <a:gd name="T6" fmla="*/ 39 w 139"/>
                      <a:gd name="T7" fmla="*/ 79 h 364"/>
                      <a:gd name="T8" fmla="*/ 59 w 139"/>
                      <a:gd name="T9" fmla="*/ 79 h 364"/>
                      <a:gd name="T10" fmla="*/ 59 w 139"/>
                      <a:gd name="T11" fmla="*/ 324 h 364"/>
                      <a:gd name="T12" fmla="*/ 99 w 139"/>
                      <a:gd name="T13" fmla="*/ 364 h 364"/>
                      <a:gd name="T14" fmla="*/ 139 w 139"/>
                      <a:gd name="T15" fmla="*/ 324 h 364"/>
                      <a:gd name="T16" fmla="*/ 139 w 139"/>
                      <a:gd name="T17" fmla="*/ 40 h 364"/>
                      <a:gd name="T18" fmla="*/ 99 w 139"/>
                      <a:gd name="T19" fmla="*/ 0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" h="364">
                        <a:moveTo>
                          <a:pt x="99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62"/>
                          <a:pt x="18" y="79"/>
                          <a:pt x="3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324"/>
                          <a:pt x="59" y="324"/>
                          <a:pt x="59" y="324"/>
                        </a:cubicBezTo>
                        <a:cubicBezTo>
                          <a:pt x="59" y="346"/>
                          <a:pt x="77" y="364"/>
                          <a:pt x="99" y="364"/>
                        </a:cubicBezTo>
                        <a:cubicBezTo>
                          <a:pt x="121" y="364"/>
                          <a:pt x="139" y="346"/>
                          <a:pt x="139" y="324"/>
                        </a:cubicBezTo>
                        <a:cubicBezTo>
                          <a:pt x="139" y="40"/>
                          <a:pt x="139" y="40"/>
                          <a:pt x="139" y="40"/>
                        </a:cubicBezTo>
                        <a:cubicBezTo>
                          <a:pt x="139" y="18"/>
                          <a:pt x="121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CN" altLang="en-US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  <p:sp>
                <p:nvSpPr>
                  <p:cNvPr id="49" name="任意多边形(F) 14"/>
                  <p:cNvSpPr>
                    <a:spLocks noEditPoints="1"/>
                  </p:cNvSpPr>
                  <p:nvPr/>
                </p:nvSpPr>
                <p:spPr bwMode="auto">
                  <a:xfrm>
                    <a:off x="3518959" y="3368967"/>
                    <a:ext cx="61295" cy="85176"/>
                  </a:xfrm>
                  <a:custGeom>
                    <a:avLst/>
                    <a:gdLst>
                      <a:gd name="T0" fmla="*/ 222 w 262"/>
                      <a:gd name="T1" fmla="*/ 0 h 364"/>
                      <a:gd name="T2" fmla="*/ 40 w 262"/>
                      <a:gd name="T3" fmla="*/ 0 h 364"/>
                      <a:gd name="T4" fmla="*/ 0 w 262"/>
                      <a:gd name="T5" fmla="*/ 40 h 364"/>
                      <a:gd name="T6" fmla="*/ 0 w 262"/>
                      <a:gd name="T7" fmla="*/ 324 h 364"/>
                      <a:gd name="T8" fmla="*/ 40 w 262"/>
                      <a:gd name="T9" fmla="*/ 364 h 364"/>
                      <a:gd name="T10" fmla="*/ 222 w 262"/>
                      <a:gd name="T11" fmla="*/ 364 h 364"/>
                      <a:gd name="T12" fmla="*/ 262 w 262"/>
                      <a:gd name="T13" fmla="*/ 324 h 364"/>
                      <a:gd name="T14" fmla="*/ 262 w 262"/>
                      <a:gd name="T15" fmla="*/ 40 h 364"/>
                      <a:gd name="T16" fmla="*/ 222 w 262"/>
                      <a:gd name="T17" fmla="*/ 0 h 364"/>
                      <a:gd name="T18" fmla="*/ 183 w 262"/>
                      <a:gd name="T19" fmla="*/ 285 h 364"/>
                      <a:gd name="T20" fmla="*/ 80 w 262"/>
                      <a:gd name="T21" fmla="*/ 285 h 364"/>
                      <a:gd name="T22" fmla="*/ 80 w 262"/>
                      <a:gd name="T23" fmla="*/ 79 h 364"/>
                      <a:gd name="T24" fmla="*/ 183 w 262"/>
                      <a:gd name="T25" fmla="*/ 79 h 364"/>
                      <a:gd name="T26" fmla="*/ 183 w 262"/>
                      <a:gd name="T27" fmla="*/ 285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62" h="364">
                        <a:moveTo>
                          <a:pt x="222" y="0"/>
                        </a:move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324"/>
                          <a:pt x="0" y="324"/>
                          <a:pt x="0" y="324"/>
                        </a:cubicBezTo>
                        <a:cubicBezTo>
                          <a:pt x="0" y="346"/>
                          <a:pt x="18" y="364"/>
                          <a:pt x="40" y="364"/>
                        </a:cubicBezTo>
                        <a:cubicBezTo>
                          <a:pt x="222" y="364"/>
                          <a:pt x="222" y="364"/>
                          <a:pt x="222" y="364"/>
                        </a:cubicBezTo>
                        <a:cubicBezTo>
                          <a:pt x="244" y="364"/>
                          <a:pt x="262" y="346"/>
                          <a:pt x="262" y="324"/>
                        </a:cubicBezTo>
                        <a:cubicBezTo>
                          <a:pt x="262" y="40"/>
                          <a:pt x="262" y="40"/>
                          <a:pt x="262" y="40"/>
                        </a:cubicBezTo>
                        <a:cubicBezTo>
                          <a:pt x="262" y="18"/>
                          <a:pt x="244" y="0"/>
                          <a:pt x="222" y="0"/>
                        </a:cubicBezTo>
                        <a:close/>
                        <a:moveTo>
                          <a:pt x="183" y="285"/>
                        </a:moveTo>
                        <a:cubicBezTo>
                          <a:pt x="80" y="285"/>
                          <a:pt x="80" y="285"/>
                          <a:pt x="80" y="285"/>
                        </a:cubicBezTo>
                        <a:cubicBezTo>
                          <a:pt x="80" y="79"/>
                          <a:pt x="80" y="79"/>
                          <a:pt x="80" y="79"/>
                        </a:cubicBezTo>
                        <a:cubicBezTo>
                          <a:pt x="183" y="79"/>
                          <a:pt x="183" y="79"/>
                          <a:pt x="183" y="79"/>
                        </a:cubicBezTo>
                        <a:lnTo>
                          <a:pt x="183" y="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CN" altLang="en-US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</p:grpSp>
          </p:grpSp>
        </p:grpSp>
        <p:grpSp>
          <p:nvGrpSpPr>
            <p:cNvPr id="145" name="组 144"/>
            <p:cNvGrpSpPr/>
            <p:nvPr/>
          </p:nvGrpSpPr>
          <p:grpSpPr>
            <a:xfrm>
              <a:off x="4600620" y="909911"/>
              <a:ext cx="3312642" cy="2536783"/>
              <a:chOff x="8000382" y="909911"/>
              <a:chExt cx="3312642" cy="2536783"/>
            </a:xfrm>
          </p:grpSpPr>
          <p:sp>
            <p:nvSpPr>
              <p:cNvPr id="80" name="长方形 79"/>
              <p:cNvSpPr/>
              <p:nvPr/>
            </p:nvSpPr>
            <p:spPr>
              <a:xfrm>
                <a:off x="8000382" y="1313186"/>
                <a:ext cx="3312642" cy="2133508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grpSp>
            <p:nvGrpSpPr>
              <p:cNvPr id="131" name="组 130"/>
              <p:cNvGrpSpPr/>
              <p:nvPr/>
            </p:nvGrpSpPr>
            <p:grpSpPr>
              <a:xfrm>
                <a:off x="9332459" y="909911"/>
                <a:ext cx="648489" cy="648489"/>
                <a:chOff x="9332459" y="909911"/>
                <a:chExt cx="648489" cy="648489"/>
              </a:xfrm>
            </p:grpSpPr>
            <p:sp>
              <p:nvSpPr>
                <p:cNvPr id="52" name="椭圆形 51"/>
                <p:cNvSpPr/>
                <p:nvPr/>
              </p:nvSpPr>
              <p:spPr>
                <a:xfrm>
                  <a:off x="9332459" y="909911"/>
                  <a:ext cx="648489" cy="648489"/>
                </a:xfrm>
                <a:prstGeom prst="ellipse">
                  <a:avLst/>
                </a:prstGeom>
                <a:solidFill>
                  <a:srgbClr val="43CDD9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grpSp>
              <p:nvGrpSpPr>
                <p:cNvPr id="53" name="组 52"/>
                <p:cNvGrpSpPr/>
                <p:nvPr/>
              </p:nvGrpSpPr>
              <p:grpSpPr>
                <a:xfrm>
                  <a:off x="9530746" y="1108198"/>
                  <a:ext cx="251914" cy="251915"/>
                  <a:chOff x="8208963" y="3762375"/>
                  <a:chExt cx="306387" cy="306388"/>
                </a:xfrm>
              </p:grpSpPr>
              <p:sp>
                <p:nvSpPr>
                  <p:cNvPr id="54" name="任意多边形(F) 27"/>
                  <p:cNvSpPr>
                    <a:spLocks/>
                  </p:cNvSpPr>
                  <p:nvPr/>
                </p:nvSpPr>
                <p:spPr bwMode="auto">
                  <a:xfrm>
                    <a:off x="8424863" y="3943350"/>
                    <a:ext cx="53975" cy="53975"/>
                  </a:xfrm>
                  <a:custGeom>
                    <a:avLst/>
                    <a:gdLst>
                      <a:gd name="T0" fmla="*/ 300 w 360"/>
                      <a:gd name="T1" fmla="*/ 240 h 360"/>
                      <a:gd name="T2" fmla="*/ 120 w 360"/>
                      <a:gd name="T3" fmla="*/ 240 h 360"/>
                      <a:gd name="T4" fmla="*/ 120 w 360"/>
                      <a:gd name="T5" fmla="*/ 60 h 360"/>
                      <a:gd name="T6" fmla="*/ 60 w 360"/>
                      <a:gd name="T7" fmla="*/ 0 h 360"/>
                      <a:gd name="T8" fmla="*/ 0 w 360"/>
                      <a:gd name="T9" fmla="*/ 60 h 360"/>
                      <a:gd name="T10" fmla="*/ 0 w 360"/>
                      <a:gd name="T11" fmla="*/ 300 h 360"/>
                      <a:gd name="T12" fmla="*/ 60 w 360"/>
                      <a:gd name="T13" fmla="*/ 360 h 360"/>
                      <a:gd name="T14" fmla="*/ 300 w 360"/>
                      <a:gd name="T15" fmla="*/ 360 h 360"/>
                      <a:gd name="T16" fmla="*/ 360 w 360"/>
                      <a:gd name="T17" fmla="*/ 300 h 360"/>
                      <a:gd name="T18" fmla="*/ 300 w 360"/>
                      <a:gd name="T19" fmla="*/ 240 h 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60" h="360">
                        <a:moveTo>
                          <a:pt x="300" y="240"/>
                        </a:moveTo>
                        <a:cubicBezTo>
                          <a:pt x="120" y="240"/>
                          <a:pt x="120" y="240"/>
                          <a:pt x="120" y="240"/>
                        </a:cubicBezTo>
                        <a:cubicBezTo>
                          <a:pt x="120" y="60"/>
                          <a:pt x="120" y="60"/>
                          <a:pt x="120" y="60"/>
                        </a:cubicBezTo>
                        <a:cubicBezTo>
                          <a:pt x="120" y="27"/>
                          <a:pt x="93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300"/>
                          <a:pt x="0" y="300"/>
                          <a:pt x="0" y="300"/>
                        </a:cubicBezTo>
                        <a:cubicBezTo>
                          <a:pt x="0" y="333"/>
                          <a:pt x="27" y="360"/>
                          <a:pt x="60" y="360"/>
                        </a:cubicBezTo>
                        <a:cubicBezTo>
                          <a:pt x="300" y="360"/>
                          <a:pt x="300" y="360"/>
                          <a:pt x="300" y="360"/>
                        </a:cubicBezTo>
                        <a:cubicBezTo>
                          <a:pt x="333" y="360"/>
                          <a:pt x="360" y="333"/>
                          <a:pt x="360" y="300"/>
                        </a:cubicBezTo>
                        <a:cubicBezTo>
                          <a:pt x="360" y="267"/>
                          <a:pt x="333" y="240"/>
                          <a:pt x="300" y="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CN" altLang="en-US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  <p:sp>
                <p:nvSpPr>
                  <p:cNvPr id="55" name="任意多边形(F) 28"/>
                  <p:cNvSpPr>
                    <a:spLocks/>
                  </p:cNvSpPr>
                  <p:nvPr/>
                </p:nvSpPr>
                <p:spPr bwMode="auto">
                  <a:xfrm>
                    <a:off x="8245475" y="3925888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CN" altLang="en-US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  <p:sp>
                <p:nvSpPr>
                  <p:cNvPr id="56" name="任意多边形(F) 29"/>
                  <p:cNvSpPr>
                    <a:spLocks/>
                  </p:cNvSpPr>
                  <p:nvPr/>
                </p:nvSpPr>
                <p:spPr bwMode="auto">
                  <a:xfrm>
                    <a:off x="8245475" y="3979863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CN" altLang="en-US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  <p:sp>
                <p:nvSpPr>
                  <p:cNvPr id="57" name="任意多边形(F) 30"/>
                  <p:cNvSpPr>
                    <a:spLocks noEditPoints="1"/>
                  </p:cNvSpPr>
                  <p:nvPr/>
                </p:nvSpPr>
                <p:spPr bwMode="auto">
                  <a:xfrm>
                    <a:off x="8208963" y="3762375"/>
                    <a:ext cx="306387" cy="306388"/>
                  </a:xfrm>
                  <a:custGeom>
                    <a:avLst/>
                    <a:gdLst>
                      <a:gd name="T0" fmla="*/ 1808 w 2048"/>
                      <a:gd name="T1" fmla="*/ 240 h 2048"/>
                      <a:gd name="T2" fmla="*/ 1628 w 2048"/>
                      <a:gd name="T3" fmla="*/ 0 h 2048"/>
                      <a:gd name="T4" fmla="*/ 1448 w 2048"/>
                      <a:gd name="T5" fmla="*/ 240 h 2048"/>
                      <a:gd name="T6" fmla="*/ 1208 w 2048"/>
                      <a:gd name="T7" fmla="*/ 180 h 2048"/>
                      <a:gd name="T8" fmla="*/ 848 w 2048"/>
                      <a:gd name="T9" fmla="*/ 180 h 2048"/>
                      <a:gd name="T10" fmla="*/ 600 w 2048"/>
                      <a:gd name="T11" fmla="*/ 240 h 2048"/>
                      <a:gd name="T12" fmla="*/ 420 w 2048"/>
                      <a:gd name="T13" fmla="*/ 0 h 2048"/>
                      <a:gd name="T14" fmla="*/ 240 w 2048"/>
                      <a:gd name="T15" fmla="*/ 240 h 2048"/>
                      <a:gd name="T16" fmla="*/ 0 w 2048"/>
                      <a:gd name="T17" fmla="*/ 420 h 2048"/>
                      <a:gd name="T18" fmla="*/ 180 w 2048"/>
                      <a:gd name="T19" fmla="*/ 1928 h 2048"/>
                      <a:gd name="T20" fmla="*/ 1508 w 2048"/>
                      <a:gd name="T21" fmla="*/ 2048 h 2048"/>
                      <a:gd name="T22" fmla="*/ 2048 w 2048"/>
                      <a:gd name="T23" fmla="*/ 420 h 2048"/>
                      <a:gd name="T24" fmla="*/ 1568 w 2048"/>
                      <a:gd name="T25" fmla="*/ 180 h 2048"/>
                      <a:gd name="T26" fmla="*/ 1688 w 2048"/>
                      <a:gd name="T27" fmla="*/ 180 h 2048"/>
                      <a:gd name="T28" fmla="*/ 1628 w 2048"/>
                      <a:gd name="T29" fmla="*/ 480 h 2048"/>
                      <a:gd name="T30" fmla="*/ 1568 w 2048"/>
                      <a:gd name="T31" fmla="*/ 180 h 2048"/>
                      <a:gd name="T32" fmla="*/ 968 w 2048"/>
                      <a:gd name="T33" fmla="*/ 300 h 2048"/>
                      <a:gd name="T34" fmla="*/ 968 w 2048"/>
                      <a:gd name="T35" fmla="*/ 180 h 2048"/>
                      <a:gd name="T36" fmla="*/ 1088 w 2048"/>
                      <a:gd name="T37" fmla="*/ 180 h 2048"/>
                      <a:gd name="T38" fmla="*/ 1028 w 2048"/>
                      <a:gd name="T39" fmla="*/ 480 h 2048"/>
                      <a:gd name="T40" fmla="*/ 968 w 2048"/>
                      <a:gd name="T41" fmla="*/ 300 h 2048"/>
                      <a:gd name="T42" fmla="*/ 420 w 2048"/>
                      <a:gd name="T43" fmla="*/ 120 h 2048"/>
                      <a:gd name="T44" fmla="*/ 480 w 2048"/>
                      <a:gd name="T45" fmla="*/ 420 h 2048"/>
                      <a:gd name="T46" fmla="*/ 360 w 2048"/>
                      <a:gd name="T47" fmla="*/ 420 h 2048"/>
                      <a:gd name="T48" fmla="*/ 1508 w 2048"/>
                      <a:gd name="T49" fmla="*/ 1928 h 2048"/>
                      <a:gd name="T50" fmla="*/ 1508 w 2048"/>
                      <a:gd name="T51" fmla="*/ 1088 h 2048"/>
                      <a:gd name="T52" fmla="*/ 1508 w 2048"/>
                      <a:gd name="T53" fmla="*/ 1928 h 2048"/>
                      <a:gd name="T54" fmla="*/ 1508 w 2048"/>
                      <a:gd name="T55" fmla="*/ 968 h 2048"/>
                      <a:gd name="T56" fmla="*/ 1148 w 2048"/>
                      <a:gd name="T57" fmla="*/ 1088 h 2048"/>
                      <a:gd name="T58" fmla="*/ 848 w 2048"/>
                      <a:gd name="T59" fmla="*/ 1148 h 2048"/>
                      <a:gd name="T60" fmla="*/ 1059 w 2048"/>
                      <a:gd name="T61" fmla="*/ 1208 h 2048"/>
                      <a:gd name="T62" fmla="*/ 908 w 2048"/>
                      <a:gd name="T63" fmla="*/ 1448 h 2048"/>
                      <a:gd name="T64" fmla="*/ 908 w 2048"/>
                      <a:gd name="T65" fmla="*/ 1568 h 2048"/>
                      <a:gd name="T66" fmla="*/ 1059 w 2048"/>
                      <a:gd name="T67" fmla="*/ 1808 h 2048"/>
                      <a:gd name="T68" fmla="*/ 120 w 2048"/>
                      <a:gd name="T69" fmla="*/ 1748 h 2048"/>
                      <a:gd name="T70" fmla="*/ 1928 w 2048"/>
                      <a:gd name="T71" fmla="*/ 848 h 2048"/>
                      <a:gd name="T72" fmla="*/ 1928 w 2048"/>
                      <a:gd name="T73" fmla="*/ 728 h 2048"/>
                      <a:gd name="T74" fmla="*/ 120 w 2048"/>
                      <a:gd name="T75" fmla="*/ 420 h 2048"/>
                      <a:gd name="T76" fmla="*/ 240 w 2048"/>
                      <a:gd name="T77" fmla="*/ 360 h 2048"/>
                      <a:gd name="T78" fmla="*/ 420 w 2048"/>
                      <a:gd name="T79" fmla="*/ 600 h 2048"/>
                      <a:gd name="T80" fmla="*/ 600 w 2048"/>
                      <a:gd name="T81" fmla="*/ 360 h 2048"/>
                      <a:gd name="T82" fmla="*/ 848 w 2048"/>
                      <a:gd name="T83" fmla="*/ 420 h 2048"/>
                      <a:gd name="T84" fmla="*/ 1208 w 2048"/>
                      <a:gd name="T85" fmla="*/ 420 h 2048"/>
                      <a:gd name="T86" fmla="*/ 1448 w 2048"/>
                      <a:gd name="T87" fmla="*/ 360 h 2048"/>
                      <a:gd name="T88" fmla="*/ 1628 w 2048"/>
                      <a:gd name="T89" fmla="*/ 600 h 2048"/>
                      <a:gd name="T90" fmla="*/ 1808 w 2048"/>
                      <a:gd name="T91" fmla="*/ 360 h 2048"/>
                      <a:gd name="T92" fmla="*/ 1928 w 2048"/>
                      <a:gd name="T93" fmla="*/ 420 h 20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2048" h="2048">
                        <a:moveTo>
                          <a:pt x="1868" y="240"/>
                        </a:moveTo>
                        <a:cubicBezTo>
                          <a:pt x="1808" y="240"/>
                          <a:pt x="1808" y="240"/>
                          <a:pt x="1808" y="240"/>
                        </a:cubicBezTo>
                        <a:cubicBezTo>
                          <a:pt x="1808" y="180"/>
                          <a:pt x="1808" y="180"/>
                          <a:pt x="1808" y="180"/>
                        </a:cubicBezTo>
                        <a:cubicBezTo>
                          <a:pt x="1808" y="81"/>
                          <a:pt x="1727" y="0"/>
                          <a:pt x="1628" y="0"/>
                        </a:cubicBezTo>
                        <a:cubicBezTo>
                          <a:pt x="1529" y="0"/>
                          <a:pt x="1448" y="81"/>
                          <a:pt x="1448" y="180"/>
                        </a:cubicBezTo>
                        <a:cubicBezTo>
                          <a:pt x="1448" y="240"/>
                          <a:pt x="1448" y="240"/>
                          <a:pt x="1448" y="240"/>
                        </a:cubicBezTo>
                        <a:cubicBezTo>
                          <a:pt x="1208" y="240"/>
                          <a:pt x="1208" y="240"/>
                          <a:pt x="1208" y="240"/>
                        </a:cubicBezTo>
                        <a:cubicBezTo>
                          <a:pt x="1208" y="180"/>
                          <a:pt x="1208" y="180"/>
                          <a:pt x="1208" y="180"/>
                        </a:cubicBezTo>
                        <a:cubicBezTo>
                          <a:pt x="1208" y="81"/>
                          <a:pt x="1127" y="0"/>
                          <a:pt x="1028" y="0"/>
                        </a:cubicBezTo>
                        <a:cubicBezTo>
                          <a:pt x="929" y="0"/>
                          <a:pt x="848" y="81"/>
                          <a:pt x="848" y="180"/>
                        </a:cubicBezTo>
                        <a:cubicBezTo>
                          <a:pt x="848" y="240"/>
                          <a:pt x="848" y="240"/>
                          <a:pt x="848" y="240"/>
                        </a:cubicBezTo>
                        <a:cubicBezTo>
                          <a:pt x="600" y="240"/>
                          <a:pt x="600" y="240"/>
                          <a:pt x="600" y="240"/>
                        </a:cubicBezTo>
                        <a:cubicBezTo>
                          <a:pt x="600" y="180"/>
                          <a:pt x="600" y="180"/>
                          <a:pt x="600" y="180"/>
                        </a:cubicBezTo>
                        <a:cubicBezTo>
                          <a:pt x="600" y="81"/>
                          <a:pt x="519" y="0"/>
                          <a:pt x="420" y="0"/>
                        </a:cubicBezTo>
                        <a:cubicBezTo>
                          <a:pt x="321" y="0"/>
                          <a:pt x="240" y="81"/>
                          <a:pt x="240" y="180"/>
                        </a:cubicBezTo>
                        <a:cubicBezTo>
                          <a:pt x="240" y="240"/>
                          <a:pt x="240" y="240"/>
                          <a:pt x="240" y="240"/>
                        </a:cubicBezTo>
                        <a:cubicBezTo>
                          <a:pt x="180" y="240"/>
                          <a:pt x="180" y="240"/>
                          <a:pt x="180" y="240"/>
                        </a:cubicBezTo>
                        <a:cubicBezTo>
                          <a:pt x="81" y="240"/>
                          <a:pt x="0" y="321"/>
                          <a:pt x="0" y="420"/>
                        </a:cubicBezTo>
                        <a:cubicBezTo>
                          <a:pt x="0" y="1748"/>
                          <a:pt x="0" y="1748"/>
                          <a:pt x="0" y="1748"/>
                        </a:cubicBezTo>
                        <a:cubicBezTo>
                          <a:pt x="0" y="1847"/>
                          <a:pt x="81" y="1928"/>
                          <a:pt x="180" y="1928"/>
                        </a:cubicBezTo>
                        <a:cubicBezTo>
                          <a:pt x="1169" y="1928"/>
                          <a:pt x="1169" y="1928"/>
                          <a:pt x="1169" y="1928"/>
                        </a:cubicBezTo>
                        <a:cubicBezTo>
                          <a:pt x="1262" y="2003"/>
                          <a:pt x="1380" y="2048"/>
                          <a:pt x="1508" y="2048"/>
                        </a:cubicBezTo>
                        <a:cubicBezTo>
                          <a:pt x="1806" y="2048"/>
                          <a:pt x="2048" y="1806"/>
                          <a:pt x="2048" y="1508"/>
                        </a:cubicBezTo>
                        <a:cubicBezTo>
                          <a:pt x="2048" y="420"/>
                          <a:pt x="2048" y="420"/>
                          <a:pt x="2048" y="420"/>
                        </a:cubicBezTo>
                        <a:cubicBezTo>
                          <a:pt x="2048" y="321"/>
                          <a:pt x="1967" y="240"/>
                          <a:pt x="1868" y="240"/>
                        </a:cubicBezTo>
                        <a:close/>
                        <a:moveTo>
                          <a:pt x="1568" y="180"/>
                        </a:moveTo>
                        <a:cubicBezTo>
                          <a:pt x="1568" y="147"/>
                          <a:pt x="1595" y="120"/>
                          <a:pt x="1628" y="120"/>
                        </a:cubicBezTo>
                        <a:cubicBezTo>
                          <a:pt x="1661" y="120"/>
                          <a:pt x="1688" y="147"/>
                          <a:pt x="1688" y="180"/>
                        </a:cubicBezTo>
                        <a:cubicBezTo>
                          <a:pt x="1688" y="420"/>
                          <a:pt x="1688" y="420"/>
                          <a:pt x="1688" y="420"/>
                        </a:cubicBezTo>
                        <a:cubicBezTo>
                          <a:pt x="1688" y="453"/>
                          <a:pt x="1661" y="480"/>
                          <a:pt x="1628" y="480"/>
                        </a:cubicBezTo>
                        <a:cubicBezTo>
                          <a:pt x="1595" y="480"/>
                          <a:pt x="1568" y="453"/>
                          <a:pt x="1568" y="420"/>
                        </a:cubicBezTo>
                        <a:lnTo>
                          <a:pt x="1568" y="180"/>
                        </a:lnTo>
                        <a:close/>
                        <a:moveTo>
                          <a:pt x="968" y="300"/>
                        </a:move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180"/>
                          <a:pt x="968" y="180"/>
                          <a:pt x="968" y="180"/>
                        </a:cubicBezTo>
                        <a:cubicBezTo>
                          <a:pt x="968" y="147"/>
                          <a:pt x="995" y="120"/>
                          <a:pt x="1028" y="120"/>
                        </a:cubicBezTo>
                        <a:cubicBezTo>
                          <a:pt x="1061" y="120"/>
                          <a:pt x="1088" y="147"/>
                          <a:pt x="1088" y="180"/>
                        </a:cubicBezTo>
                        <a:cubicBezTo>
                          <a:pt x="1088" y="420"/>
                          <a:pt x="1088" y="420"/>
                          <a:pt x="1088" y="420"/>
                        </a:cubicBezTo>
                        <a:cubicBezTo>
                          <a:pt x="1088" y="453"/>
                          <a:pt x="1061" y="480"/>
                          <a:pt x="1028" y="480"/>
                        </a:cubicBezTo>
                        <a:cubicBezTo>
                          <a:pt x="995" y="480"/>
                          <a:pt x="968" y="453"/>
                          <a:pt x="968" y="420"/>
                        </a:cubicBezTo>
                        <a:lnTo>
                          <a:pt x="968" y="300"/>
                        </a:lnTo>
                        <a:close/>
                        <a:moveTo>
                          <a:pt x="360" y="180"/>
                        </a:moveTo>
                        <a:cubicBezTo>
                          <a:pt x="360" y="147"/>
                          <a:pt x="387" y="120"/>
                          <a:pt x="420" y="120"/>
                        </a:cubicBezTo>
                        <a:cubicBezTo>
                          <a:pt x="453" y="120"/>
                          <a:pt x="480" y="147"/>
                          <a:pt x="480" y="180"/>
                        </a:cubicBezTo>
                        <a:cubicBezTo>
                          <a:pt x="480" y="420"/>
                          <a:pt x="480" y="420"/>
                          <a:pt x="480" y="420"/>
                        </a:cubicBezTo>
                        <a:cubicBezTo>
                          <a:pt x="480" y="453"/>
                          <a:pt x="453" y="480"/>
                          <a:pt x="420" y="480"/>
                        </a:cubicBezTo>
                        <a:cubicBezTo>
                          <a:pt x="387" y="480"/>
                          <a:pt x="360" y="453"/>
                          <a:pt x="360" y="420"/>
                        </a:cubicBezTo>
                        <a:lnTo>
                          <a:pt x="360" y="180"/>
                        </a:lnTo>
                        <a:close/>
                        <a:moveTo>
                          <a:pt x="1508" y="1928"/>
                        </a:moveTo>
                        <a:cubicBezTo>
                          <a:pt x="1276" y="1928"/>
                          <a:pt x="1088" y="1740"/>
                          <a:pt x="1088" y="1508"/>
                        </a:cubicBezTo>
                        <a:cubicBezTo>
                          <a:pt x="1088" y="1276"/>
                          <a:pt x="1276" y="1088"/>
                          <a:pt x="1508" y="1088"/>
                        </a:cubicBezTo>
                        <a:cubicBezTo>
                          <a:pt x="1740" y="1088"/>
                          <a:pt x="1928" y="1276"/>
                          <a:pt x="1928" y="1508"/>
                        </a:cubicBezTo>
                        <a:cubicBezTo>
                          <a:pt x="1928" y="1740"/>
                          <a:pt x="1740" y="1928"/>
                          <a:pt x="1508" y="1928"/>
                        </a:cubicBezTo>
                        <a:close/>
                        <a:moveTo>
                          <a:pt x="1928" y="1169"/>
                        </a:moveTo>
                        <a:cubicBezTo>
                          <a:pt x="1829" y="1046"/>
                          <a:pt x="1677" y="968"/>
                          <a:pt x="1508" y="968"/>
                        </a:cubicBezTo>
                        <a:cubicBezTo>
                          <a:pt x="1378" y="968"/>
                          <a:pt x="1259" y="1014"/>
                          <a:pt x="1166" y="1091"/>
                        </a:cubicBezTo>
                        <a:cubicBezTo>
                          <a:pt x="1160" y="1089"/>
                          <a:pt x="1154" y="1088"/>
                          <a:pt x="1148" y="1088"/>
                        </a:cubicBezTo>
                        <a:cubicBezTo>
                          <a:pt x="908" y="1088"/>
                          <a:pt x="908" y="1088"/>
                          <a:pt x="908" y="1088"/>
                        </a:cubicBezTo>
                        <a:cubicBezTo>
                          <a:pt x="875" y="1088"/>
                          <a:pt x="848" y="1115"/>
                          <a:pt x="848" y="1148"/>
                        </a:cubicBezTo>
                        <a:cubicBezTo>
                          <a:pt x="848" y="1181"/>
                          <a:pt x="875" y="1208"/>
                          <a:pt x="908" y="1208"/>
                        </a:cubicBezTo>
                        <a:cubicBezTo>
                          <a:pt x="1059" y="1208"/>
                          <a:pt x="1059" y="1208"/>
                          <a:pt x="1059" y="1208"/>
                        </a:cubicBezTo>
                        <a:cubicBezTo>
                          <a:pt x="1012" y="1278"/>
                          <a:pt x="981" y="1360"/>
                          <a:pt x="971" y="1448"/>
                        </a:cubicBezTo>
                        <a:cubicBezTo>
                          <a:pt x="908" y="1448"/>
                          <a:pt x="908" y="1448"/>
                          <a:pt x="908" y="1448"/>
                        </a:cubicBezTo>
                        <a:cubicBezTo>
                          <a:pt x="875" y="1448"/>
                          <a:pt x="848" y="1475"/>
                          <a:pt x="848" y="1508"/>
                        </a:cubicBezTo>
                        <a:cubicBezTo>
                          <a:pt x="848" y="1541"/>
                          <a:pt x="875" y="1568"/>
                          <a:pt x="908" y="1568"/>
                        </a:cubicBezTo>
                        <a:cubicBezTo>
                          <a:pt x="971" y="1568"/>
                          <a:pt x="971" y="1568"/>
                          <a:pt x="971" y="1568"/>
                        </a:cubicBezTo>
                        <a:cubicBezTo>
                          <a:pt x="981" y="1656"/>
                          <a:pt x="1012" y="1738"/>
                          <a:pt x="1059" y="1808"/>
                        </a:cubicBezTo>
                        <a:cubicBezTo>
                          <a:pt x="180" y="1808"/>
                          <a:pt x="180" y="1808"/>
                          <a:pt x="180" y="1808"/>
                        </a:cubicBezTo>
                        <a:cubicBezTo>
                          <a:pt x="147" y="1808"/>
                          <a:pt x="120" y="1781"/>
                          <a:pt x="120" y="1748"/>
                        </a:cubicBezTo>
                        <a:cubicBezTo>
                          <a:pt x="120" y="848"/>
                          <a:pt x="120" y="848"/>
                          <a:pt x="120" y="848"/>
                        </a:cubicBezTo>
                        <a:cubicBezTo>
                          <a:pt x="1928" y="848"/>
                          <a:pt x="1928" y="848"/>
                          <a:pt x="1928" y="848"/>
                        </a:cubicBezTo>
                        <a:lnTo>
                          <a:pt x="1928" y="1169"/>
                        </a:lnTo>
                        <a:close/>
                        <a:moveTo>
                          <a:pt x="1928" y="728"/>
                        </a:moveTo>
                        <a:cubicBezTo>
                          <a:pt x="120" y="728"/>
                          <a:pt x="120" y="728"/>
                          <a:pt x="120" y="728"/>
                        </a:cubicBezTo>
                        <a:cubicBezTo>
                          <a:pt x="120" y="420"/>
                          <a:pt x="120" y="420"/>
                          <a:pt x="120" y="420"/>
                        </a:cubicBezTo>
                        <a:cubicBezTo>
                          <a:pt x="120" y="387"/>
                          <a:pt x="147" y="360"/>
                          <a:pt x="180" y="360"/>
                        </a:cubicBezTo>
                        <a:cubicBezTo>
                          <a:pt x="240" y="360"/>
                          <a:pt x="240" y="360"/>
                          <a:pt x="240" y="360"/>
                        </a:cubicBezTo>
                        <a:cubicBezTo>
                          <a:pt x="240" y="420"/>
                          <a:pt x="240" y="420"/>
                          <a:pt x="240" y="420"/>
                        </a:cubicBezTo>
                        <a:cubicBezTo>
                          <a:pt x="240" y="519"/>
                          <a:pt x="321" y="600"/>
                          <a:pt x="420" y="600"/>
                        </a:cubicBezTo>
                        <a:cubicBezTo>
                          <a:pt x="519" y="600"/>
                          <a:pt x="600" y="519"/>
                          <a:pt x="600" y="420"/>
                        </a:cubicBezTo>
                        <a:cubicBezTo>
                          <a:pt x="600" y="360"/>
                          <a:pt x="600" y="360"/>
                          <a:pt x="600" y="360"/>
                        </a:cubicBezTo>
                        <a:cubicBezTo>
                          <a:pt x="848" y="360"/>
                          <a:pt x="848" y="360"/>
                          <a:pt x="848" y="360"/>
                        </a:cubicBezTo>
                        <a:cubicBezTo>
                          <a:pt x="848" y="420"/>
                          <a:pt x="848" y="420"/>
                          <a:pt x="848" y="420"/>
                        </a:cubicBezTo>
                        <a:cubicBezTo>
                          <a:pt x="848" y="519"/>
                          <a:pt x="929" y="600"/>
                          <a:pt x="1028" y="600"/>
                        </a:cubicBezTo>
                        <a:cubicBezTo>
                          <a:pt x="1127" y="600"/>
                          <a:pt x="1208" y="519"/>
                          <a:pt x="1208" y="420"/>
                        </a:cubicBezTo>
                        <a:cubicBezTo>
                          <a:pt x="1208" y="360"/>
                          <a:pt x="1208" y="360"/>
                          <a:pt x="1208" y="360"/>
                        </a:cubicBezTo>
                        <a:cubicBezTo>
                          <a:pt x="1448" y="360"/>
                          <a:pt x="1448" y="360"/>
                          <a:pt x="1448" y="360"/>
                        </a:cubicBezTo>
                        <a:cubicBezTo>
                          <a:pt x="1448" y="420"/>
                          <a:pt x="1448" y="420"/>
                          <a:pt x="1448" y="420"/>
                        </a:cubicBezTo>
                        <a:cubicBezTo>
                          <a:pt x="1448" y="519"/>
                          <a:pt x="1529" y="600"/>
                          <a:pt x="1628" y="600"/>
                        </a:cubicBezTo>
                        <a:cubicBezTo>
                          <a:pt x="1727" y="600"/>
                          <a:pt x="1808" y="519"/>
                          <a:pt x="1808" y="420"/>
                        </a:cubicBezTo>
                        <a:cubicBezTo>
                          <a:pt x="1808" y="360"/>
                          <a:pt x="1808" y="360"/>
                          <a:pt x="1808" y="360"/>
                        </a:cubicBezTo>
                        <a:cubicBezTo>
                          <a:pt x="1868" y="360"/>
                          <a:pt x="1868" y="360"/>
                          <a:pt x="1868" y="360"/>
                        </a:cubicBezTo>
                        <a:cubicBezTo>
                          <a:pt x="1901" y="360"/>
                          <a:pt x="1928" y="387"/>
                          <a:pt x="1928" y="420"/>
                        </a:cubicBezTo>
                        <a:lnTo>
                          <a:pt x="1928" y="7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CN" altLang="en-US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128" name="组 127"/>
              <p:cNvGrpSpPr/>
              <p:nvPr/>
            </p:nvGrpSpPr>
            <p:grpSpPr>
              <a:xfrm>
                <a:off x="8654301" y="1574753"/>
                <a:ext cx="2137657" cy="1070934"/>
                <a:chOff x="8654302" y="1574753"/>
                <a:chExt cx="2137657" cy="1070934"/>
              </a:xfrm>
            </p:grpSpPr>
            <p:sp>
              <p:nvSpPr>
                <p:cNvPr id="99" name="文本框 98"/>
                <p:cNvSpPr txBox="1"/>
                <p:nvPr/>
              </p:nvSpPr>
              <p:spPr>
                <a:xfrm>
                  <a:off x="8654302" y="1574753"/>
                  <a:ext cx="6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rtl="0"/>
                  <a:endParaRPr lang="zh-CN" altLang="en-US" sz="1400" b="1" dirty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103" name="文本框 102"/>
                <p:cNvSpPr txBox="1"/>
                <p:nvPr/>
              </p:nvSpPr>
              <p:spPr>
                <a:xfrm>
                  <a:off x="8713323" y="2091689"/>
                  <a:ext cx="20786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rtl="0"/>
                  <a:r>
                    <a:rPr lang="zh-CN" altLang="en-US" sz="3600" b="1" dirty="0">
                      <a:solidFill>
                        <a:schemeClr val="bg1"/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贝塔分布</a:t>
                  </a:r>
                </a:p>
              </p:txBody>
            </p:sp>
          </p:grpSp>
          <p:sp>
            <p:nvSpPr>
              <p:cNvPr id="95" name="文本框 94"/>
              <p:cNvSpPr txBox="1"/>
              <p:nvPr/>
            </p:nvSpPr>
            <p:spPr>
              <a:xfrm>
                <a:off x="10234667" y="1574753"/>
                <a:ext cx="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0"/>
                <a:endParaRPr lang="zh-CN" altLang="en-US" sz="14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grpSp>
          <p:nvGrpSpPr>
            <p:cNvPr id="155" name="组 154"/>
            <p:cNvGrpSpPr/>
            <p:nvPr/>
          </p:nvGrpSpPr>
          <p:grpSpPr>
            <a:xfrm>
              <a:off x="8293784" y="909911"/>
              <a:ext cx="3312642" cy="2536782"/>
              <a:chOff x="8594812" y="909911"/>
              <a:chExt cx="3312642" cy="2536782"/>
            </a:xfrm>
          </p:grpSpPr>
          <p:sp>
            <p:nvSpPr>
              <p:cNvPr id="146" name="长方形 145"/>
              <p:cNvSpPr/>
              <p:nvPr/>
            </p:nvSpPr>
            <p:spPr>
              <a:xfrm>
                <a:off x="8594812" y="1313186"/>
                <a:ext cx="3312642" cy="2133507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grpSp>
            <p:nvGrpSpPr>
              <p:cNvPr id="147" name="组 146"/>
              <p:cNvGrpSpPr/>
              <p:nvPr/>
            </p:nvGrpSpPr>
            <p:grpSpPr>
              <a:xfrm>
                <a:off x="9926921" y="909911"/>
                <a:ext cx="648489" cy="648489"/>
                <a:chOff x="3752994" y="2076676"/>
                <a:chExt cx="702967" cy="702967"/>
              </a:xfrm>
            </p:grpSpPr>
            <p:sp>
              <p:nvSpPr>
                <p:cNvPr id="148" name="椭圆形 147"/>
                <p:cNvSpPr/>
                <p:nvPr/>
              </p:nvSpPr>
              <p:spPr>
                <a:xfrm>
                  <a:off x="3752994" y="2076676"/>
                  <a:ext cx="702967" cy="702967"/>
                </a:xfrm>
                <a:prstGeom prst="ellipse">
                  <a:avLst/>
                </a:prstGeom>
                <a:solidFill>
                  <a:srgbClr val="BABABA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grpSp>
              <p:nvGrpSpPr>
                <p:cNvPr id="149" name="组 148"/>
                <p:cNvGrpSpPr/>
                <p:nvPr/>
              </p:nvGrpSpPr>
              <p:grpSpPr>
                <a:xfrm>
                  <a:off x="3919769" y="2340342"/>
                  <a:ext cx="369417" cy="175634"/>
                  <a:chOff x="4254500" y="2100263"/>
                  <a:chExt cx="1906588" cy="906463"/>
                </a:xfrm>
              </p:grpSpPr>
              <p:sp>
                <p:nvSpPr>
                  <p:cNvPr id="150" name="任意多边形(F) 5"/>
                  <p:cNvSpPr>
                    <a:spLocks noEditPoints="1"/>
                  </p:cNvSpPr>
                  <p:nvPr/>
                </p:nvSpPr>
                <p:spPr bwMode="auto">
                  <a:xfrm>
                    <a:off x="4254500" y="2100263"/>
                    <a:ext cx="1906588" cy="906463"/>
                  </a:xfrm>
                  <a:custGeom>
                    <a:avLst/>
                    <a:gdLst>
                      <a:gd name="T0" fmla="*/ 1831 w 2048"/>
                      <a:gd name="T1" fmla="*/ 0 h 970"/>
                      <a:gd name="T2" fmla="*/ 1613 w 2048"/>
                      <a:gd name="T3" fmla="*/ 217 h 970"/>
                      <a:gd name="T4" fmla="*/ 1648 w 2048"/>
                      <a:gd name="T5" fmla="*/ 336 h 970"/>
                      <a:gd name="T6" fmla="*/ 1413 w 2048"/>
                      <a:gd name="T7" fmla="*/ 571 h 970"/>
                      <a:gd name="T8" fmla="*/ 1295 w 2048"/>
                      <a:gd name="T9" fmla="*/ 535 h 970"/>
                      <a:gd name="T10" fmla="*/ 1173 w 2048"/>
                      <a:gd name="T11" fmla="*/ 573 h 970"/>
                      <a:gd name="T12" fmla="*/ 935 w 2048"/>
                      <a:gd name="T13" fmla="*/ 336 h 970"/>
                      <a:gd name="T14" fmla="*/ 971 w 2048"/>
                      <a:gd name="T15" fmla="*/ 217 h 970"/>
                      <a:gd name="T16" fmla="*/ 753 w 2048"/>
                      <a:gd name="T17" fmla="*/ 0 h 970"/>
                      <a:gd name="T18" fmla="*/ 536 w 2048"/>
                      <a:gd name="T19" fmla="*/ 217 h 970"/>
                      <a:gd name="T20" fmla="*/ 571 w 2048"/>
                      <a:gd name="T21" fmla="*/ 336 h 970"/>
                      <a:gd name="T22" fmla="*/ 336 w 2048"/>
                      <a:gd name="T23" fmla="*/ 571 h 970"/>
                      <a:gd name="T24" fmla="*/ 217 w 2048"/>
                      <a:gd name="T25" fmla="*/ 535 h 970"/>
                      <a:gd name="T26" fmla="*/ 0 w 2048"/>
                      <a:gd name="T27" fmla="*/ 753 h 970"/>
                      <a:gd name="T28" fmla="*/ 217 w 2048"/>
                      <a:gd name="T29" fmla="*/ 970 h 970"/>
                      <a:gd name="T30" fmla="*/ 435 w 2048"/>
                      <a:gd name="T31" fmla="*/ 753 h 970"/>
                      <a:gd name="T32" fmla="*/ 400 w 2048"/>
                      <a:gd name="T33" fmla="*/ 634 h 970"/>
                      <a:gd name="T34" fmla="*/ 635 w 2048"/>
                      <a:gd name="T35" fmla="*/ 399 h 970"/>
                      <a:gd name="T36" fmla="*/ 753 w 2048"/>
                      <a:gd name="T37" fmla="*/ 435 h 970"/>
                      <a:gd name="T38" fmla="*/ 872 w 2048"/>
                      <a:gd name="T39" fmla="*/ 399 h 970"/>
                      <a:gd name="T40" fmla="*/ 1110 w 2048"/>
                      <a:gd name="T41" fmla="*/ 638 h 970"/>
                      <a:gd name="T42" fmla="*/ 1077 w 2048"/>
                      <a:gd name="T43" fmla="*/ 753 h 970"/>
                      <a:gd name="T44" fmla="*/ 1295 w 2048"/>
                      <a:gd name="T45" fmla="*/ 970 h 970"/>
                      <a:gd name="T46" fmla="*/ 1512 w 2048"/>
                      <a:gd name="T47" fmla="*/ 753 h 970"/>
                      <a:gd name="T48" fmla="*/ 1477 w 2048"/>
                      <a:gd name="T49" fmla="*/ 634 h 970"/>
                      <a:gd name="T50" fmla="*/ 1712 w 2048"/>
                      <a:gd name="T51" fmla="*/ 399 h 970"/>
                      <a:gd name="T52" fmla="*/ 1831 w 2048"/>
                      <a:gd name="T53" fmla="*/ 435 h 970"/>
                      <a:gd name="T54" fmla="*/ 2048 w 2048"/>
                      <a:gd name="T55" fmla="*/ 217 h 970"/>
                      <a:gd name="T56" fmla="*/ 1831 w 2048"/>
                      <a:gd name="T57" fmla="*/ 0 h 970"/>
                      <a:gd name="T58" fmla="*/ 217 w 2048"/>
                      <a:gd name="T59" fmla="*/ 880 h 970"/>
                      <a:gd name="T60" fmla="*/ 90 w 2048"/>
                      <a:gd name="T61" fmla="*/ 753 h 970"/>
                      <a:gd name="T62" fmla="*/ 217 w 2048"/>
                      <a:gd name="T63" fmla="*/ 625 h 970"/>
                      <a:gd name="T64" fmla="*/ 345 w 2048"/>
                      <a:gd name="T65" fmla="*/ 753 h 970"/>
                      <a:gd name="T66" fmla="*/ 217 w 2048"/>
                      <a:gd name="T67" fmla="*/ 880 h 970"/>
                      <a:gd name="T68" fmla="*/ 753 w 2048"/>
                      <a:gd name="T69" fmla="*/ 345 h 970"/>
                      <a:gd name="T70" fmla="*/ 626 w 2048"/>
                      <a:gd name="T71" fmla="*/ 217 h 970"/>
                      <a:gd name="T72" fmla="*/ 753 w 2048"/>
                      <a:gd name="T73" fmla="*/ 90 h 970"/>
                      <a:gd name="T74" fmla="*/ 881 w 2048"/>
                      <a:gd name="T75" fmla="*/ 217 h 970"/>
                      <a:gd name="T76" fmla="*/ 753 w 2048"/>
                      <a:gd name="T77" fmla="*/ 345 h 970"/>
                      <a:gd name="T78" fmla="*/ 1295 w 2048"/>
                      <a:gd name="T79" fmla="*/ 880 h 970"/>
                      <a:gd name="T80" fmla="*/ 1167 w 2048"/>
                      <a:gd name="T81" fmla="*/ 753 h 970"/>
                      <a:gd name="T82" fmla="*/ 1295 w 2048"/>
                      <a:gd name="T83" fmla="*/ 625 h 970"/>
                      <a:gd name="T84" fmla="*/ 1422 w 2048"/>
                      <a:gd name="T85" fmla="*/ 753 h 970"/>
                      <a:gd name="T86" fmla="*/ 1295 w 2048"/>
                      <a:gd name="T87" fmla="*/ 880 h 970"/>
                      <a:gd name="T88" fmla="*/ 1831 w 2048"/>
                      <a:gd name="T89" fmla="*/ 345 h 970"/>
                      <a:gd name="T90" fmla="*/ 1703 w 2048"/>
                      <a:gd name="T91" fmla="*/ 217 h 970"/>
                      <a:gd name="T92" fmla="*/ 1831 w 2048"/>
                      <a:gd name="T93" fmla="*/ 90 h 970"/>
                      <a:gd name="T94" fmla="*/ 1958 w 2048"/>
                      <a:gd name="T95" fmla="*/ 217 h 970"/>
                      <a:gd name="T96" fmla="*/ 1831 w 2048"/>
                      <a:gd name="T97" fmla="*/ 345 h 9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048" h="970">
                        <a:moveTo>
                          <a:pt x="1831" y="0"/>
                        </a:moveTo>
                        <a:cubicBezTo>
                          <a:pt x="1711" y="0"/>
                          <a:pt x="1613" y="97"/>
                          <a:pt x="1613" y="217"/>
                        </a:cubicBezTo>
                        <a:cubicBezTo>
                          <a:pt x="1613" y="261"/>
                          <a:pt x="1626" y="302"/>
                          <a:pt x="1648" y="336"/>
                        </a:cubicBezTo>
                        <a:cubicBezTo>
                          <a:pt x="1413" y="571"/>
                          <a:pt x="1413" y="571"/>
                          <a:pt x="1413" y="571"/>
                        </a:cubicBezTo>
                        <a:cubicBezTo>
                          <a:pt x="1379" y="548"/>
                          <a:pt x="1339" y="535"/>
                          <a:pt x="1295" y="535"/>
                        </a:cubicBezTo>
                        <a:cubicBezTo>
                          <a:pt x="1250" y="535"/>
                          <a:pt x="1207" y="549"/>
                          <a:pt x="1173" y="573"/>
                        </a:cubicBezTo>
                        <a:cubicBezTo>
                          <a:pt x="935" y="336"/>
                          <a:pt x="935" y="336"/>
                          <a:pt x="935" y="336"/>
                        </a:cubicBezTo>
                        <a:cubicBezTo>
                          <a:pt x="958" y="302"/>
                          <a:pt x="971" y="261"/>
                          <a:pt x="971" y="217"/>
                        </a:cubicBezTo>
                        <a:cubicBezTo>
                          <a:pt x="971" y="97"/>
                          <a:pt x="873" y="0"/>
                          <a:pt x="753" y="0"/>
                        </a:cubicBezTo>
                        <a:cubicBezTo>
                          <a:pt x="633" y="0"/>
                          <a:pt x="536" y="97"/>
                          <a:pt x="536" y="217"/>
                        </a:cubicBezTo>
                        <a:cubicBezTo>
                          <a:pt x="536" y="261"/>
                          <a:pt x="549" y="302"/>
                          <a:pt x="571" y="336"/>
                        </a:cubicBezTo>
                        <a:cubicBezTo>
                          <a:pt x="336" y="571"/>
                          <a:pt x="336" y="571"/>
                          <a:pt x="336" y="571"/>
                        </a:cubicBezTo>
                        <a:cubicBezTo>
                          <a:pt x="302" y="548"/>
                          <a:pt x="261" y="535"/>
                          <a:pt x="217" y="535"/>
                        </a:cubicBezTo>
                        <a:cubicBezTo>
                          <a:pt x="98" y="535"/>
                          <a:pt x="0" y="633"/>
                          <a:pt x="0" y="753"/>
                        </a:cubicBezTo>
                        <a:cubicBezTo>
                          <a:pt x="0" y="873"/>
                          <a:pt x="98" y="970"/>
                          <a:pt x="217" y="970"/>
                        </a:cubicBezTo>
                        <a:cubicBezTo>
                          <a:pt x="337" y="970"/>
                          <a:pt x="435" y="873"/>
                          <a:pt x="435" y="753"/>
                        </a:cubicBezTo>
                        <a:cubicBezTo>
                          <a:pt x="435" y="709"/>
                          <a:pt x="422" y="668"/>
                          <a:pt x="400" y="634"/>
                        </a:cubicBezTo>
                        <a:cubicBezTo>
                          <a:pt x="635" y="399"/>
                          <a:pt x="635" y="399"/>
                          <a:pt x="635" y="399"/>
                        </a:cubicBezTo>
                        <a:cubicBezTo>
                          <a:pt x="669" y="422"/>
                          <a:pt x="709" y="435"/>
                          <a:pt x="753" y="435"/>
                        </a:cubicBezTo>
                        <a:cubicBezTo>
                          <a:pt x="797" y="435"/>
                          <a:pt x="838" y="422"/>
                          <a:pt x="872" y="399"/>
                        </a:cubicBezTo>
                        <a:cubicBezTo>
                          <a:pt x="1110" y="638"/>
                          <a:pt x="1110" y="638"/>
                          <a:pt x="1110" y="638"/>
                        </a:cubicBezTo>
                        <a:cubicBezTo>
                          <a:pt x="1090" y="671"/>
                          <a:pt x="1077" y="711"/>
                          <a:pt x="1077" y="753"/>
                        </a:cubicBezTo>
                        <a:cubicBezTo>
                          <a:pt x="1077" y="873"/>
                          <a:pt x="1175" y="970"/>
                          <a:pt x="1295" y="970"/>
                        </a:cubicBezTo>
                        <a:cubicBezTo>
                          <a:pt x="1415" y="970"/>
                          <a:pt x="1512" y="873"/>
                          <a:pt x="1512" y="753"/>
                        </a:cubicBezTo>
                        <a:cubicBezTo>
                          <a:pt x="1512" y="709"/>
                          <a:pt x="1499" y="668"/>
                          <a:pt x="1477" y="634"/>
                        </a:cubicBezTo>
                        <a:cubicBezTo>
                          <a:pt x="1712" y="399"/>
                          <a:pt x="1712" y="399"/>
                          <a:pt x="1712" y="399"/>
                        </a:cubicBezTo>
                        <a:cubicBezTo>
                          <a:pt x="1746" y="422"/>
                          <a:pt x="1787" y="435"/>
                          <a:pt x="1831" y="435"/>
                        </a:cubicBezTo>
                        <a:cubicBezTo>
                          <a:pt x="1950" y="435"/>
                          <a:pt x="2048" y="337"/>
                          <a:pt x="2048" y="217"/>
                        </a:cubicBezTo>
                        <a:cubicBezTo>
                          <a:pt x="2048" y="97"/>
                          <a:pt x="1950" y="0"/>
                          <a:pt x="1831" y="0"/>
                        </a:cubicBezTo>
                        <a:close/>
                        <a:moveTo>
                          <a:pt x="217" y="880"/>
                        </a:moveTo>
                        <a:cubicBezTo>
                          <a:pt x="147" y="880"/>
                          <a:pt x="90" y="823"/>
                          <a:pt x="90" y="753"/>
                        </a:cubicBezTo>
                        <a:cubicBezTo>
                          <a:pt x="90" y="682"/>
                          <a:pt x="147" y="625"/>
                          <a:pt x="217" y="625"/>
                        </a:cubicBezTo>
                        <a:cubicBezTo>
                          <a:pt x="288" y="625"/>
                          <a:pt x="345" y="682"/>
                          <a:pt x="345" y="753"/>
                        </a:cubicBezTo>
                        <a:cubicBezTo>
                          <a:pt x="345" y="823"/>
                          <a:pt x="288" y="880"/>
                          <a:pt x="217" y="880"/>
                        </a:cubicBezTo>
                        <a:close/>
                        <a:moveTo>
                          <a:pt x="753" y="345"/>
                        </a:moveTo>
                        <a:cubicBezTo>
                          <a:pt x="683" y="345"/>
                          <a:pt x="626" y="288"/>
                          <a:pt x="626" y="217"/>
                        </a:cubicBezTo>
                        <a:cubicBezTo>
                          <a:pt x="626" y="147"/>
                          <a:pt x="683" y="90"/>
                          <a:pt x="753" y="90"/>
                        </a:cubicBezTo>
                        <a:cubicBezTo>
                          <a:pt x="823" y="90"/>
                          <a:pt x="881" y="147"/>
                          <a:pt x="881" y="217"/>
                        </a:cubicBezTo>
                        <a:cubicBezTo>
                          <a:pt x="881" y="288"/>
                          <a:pt x="823" y="345"/>
                          <a:pt x="753" y="345"/>
                        </a:cubicBezTo>
                        <a:close/>
                        <a:moveTo>
                          <a:pt x="1295" y="880"/>
                        </a:moveTo>
                        <a:cubicBezTo>
                          <a:pt x="1225" y="880"/>
                          <a:pt x="1167" y="823"/>
                          <a:pt x="1167" y="753"/>
                        </a:cubicBezTo>
                        <a:cubicBezTo>
                          <a:pt x="1167" y="682"/>
                          <a:pt x="1225" y="625"/>
                          <a:pt x="1295" y="625"/>
                        </a:cubicBezTo>
                        <a:cubicBezTo>
                          <a:pt x="1365" y="625"/>
                          <a:pt x="1422" y="682"/>
                          <a:pt x="1422" y="753"/>
                        </a:cubicBezTo>
                        <a:cubicBezTo>
                          <a:pt x="1422" y="823"/>
                          <a:pt x="1365" y="880"/>
                          <a:pt x="1295" y="880"/>
                        </a:cubicBezTo>
                        <a:close/>
                        <a:moveTo>
                          <a:pt x="1831" y="345"/>
                        </a:moveTo>
                        <a:cubicBezTo>
                          <a:pt x="1760" y="345"/>
                          <a:pt x="1703" y="288"/>
                          <a:pt x="1703" y="217"/>
                        </a:cubicBezTo>
                        <a:cubicBezTo>
                          <a:pt x="1703" y="147"/>
                          <a:pt x="1760" y="90"/>
                          <a:pt x="1831" y="90"/>
                        </a:cubicBezTo>
                        <a:cubicBezTo>
                          <a:pt x="1901" y="90"/>
                          <a:pt x="1958" y="147"/>
                          <a:pt x="1958" y="217"/>
                        </a:cubicBezTo>
                        <a:cubicBezTo>
                          <a:pt x="1958" y="288"/>
                          <a:pt x="1901" y="345"/>
                          <a:pt x="1831" y="3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CN" altLang="en-US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  <p:sp>
                <p:nvSpPr>
                  <p:cNvPr id="151" name="任意多边形(F) 6"/>
                  <p:cNvSpPr>
                    <a:spLocks/>
                  </p:cNvSpPr>
                  <p:nvPr/>
                </p:nvSpPr>
                <p:spPr bwMode="auto">
                  <a:xfrm>
                    <a:off x="4752975" y="2598738"/>
                    <a:ext cx="176213" cy="174625"/>
                  </a:xfrm>
                  <a:custGeom>
                    <a:avLst/>
                    <a:gdLst>
                      <a:gd name="T0" fmla="*/ 172 w 190"/>
                      <a:gd name="T1" fmla="*/ 18 h 186"/>
                      <a:gd name="T2" fmla="*/ 109 w 190"/>
                      <a:gd name="T3" fmla="*/ 18 h 186"/>
                      <a:gd name="T4" fmla="*/ 17 w 190"/>
                      <a:gd name="T5" fmla="*/ 109 h 186"/>
                      <a:gd name="T6" fmla="*/ 17 w 190"/>
                      <a:gd name="T7" fmla="*/ 173 h 186"/>
                      <a:gd name="T8" fmla="*/ 49 w 190"/>
                      <a:gd name="T9" fmla="*/ 186 h 186"/>
                      <a:gd name="T10" fmla="*/ 81 w 190"/>
                      <a:gd name="T11" fmla="*/ 173 h 186"/>
                      <a:gd name="T12" fmla="*/ 172 w 190"/>
                      <a:gd name="T13" fmla="*/ 81 h 186"/>
                      <a:gd name="T14" fmla="*/ 172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2" y="18"/>
                        </a:moveTo>
                        <a:cubicBezTo>
                          <a:pt x="155" y="0"/>
                          <a:pt x="126" y="0"/>
                          <a:pt x="109" y="18"/>
                        </a:cubicBezTo>
                        <a:cubicBezTo>
                          <a:pt x="17" y="109"/>
                          <a:pt x="17" y="109"/>
                          <a:pt x="17" y="109"/>
                        </a:cubicBezTo>
                        <a:cubicBezTo>
                          <a:pt x="0" y="127"/>
                          <a:pt x="0" y="155"/>
                          <a:pt x="17" y="173"/>
                        </a:cubicBezTo>
                        <a:cubicBezTo>
                          <a:pt x="26" y="182"/>
                          <a:pt x="37" y="186"/>
                          <a:pt x="49" y="186"/>
                        </a:cubicBezTo>
                        <a:cubicBezTo>
                          <a:pt x="60" y="186"/>
                          <a:pt x="72" y="182"/>
                          <a:pt x="81" y="173"/>
                        </a:cubicBezTo>
                        <a:cubicBezTo>
                          <a:pt x="172" y="81"/>
                          <a:pt x="172" y="81"/>
                          <a:pt x="172" y="81"/>
                        </a:cubicBezTo>
                        <a:cubicBezTo>
                          <a:pt x="190" y="64"/>
                          <a:pt x="190" y="35"/>
                          <a:pt x="172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CN" altLang="en-US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  <p:sp>
                <p:nvSpPr>
                  <p:cNvPr id="152" name="任意多边形(F) 7"/>
                  <p:cNvSpPr>
                    <a:spLocks/>
                  </p:cNvSpPr>
                  <p:nvPr/>
                </p:nvSpPr>
                <p:spPr bwMode="auto">
                  <a:xfrm>
                    <a:off x="5486400" y="2330451"/>
                    <a:ext cx="177800" cy="174625"/>
                  </a:xfrm>
                  <a:custGeom>
                    <a:avLst/>
                    <a:gdLst>
                      <a:gd name="T0" fmla="*/ 173 w 190"/>
                      <a:gd name="T1" fmla="*/ 18 h 186"/>
                      <a:gd name="T2" fmla="*/ 109 w 190"/>
                      <a:gd name="T3" fmla="*/ 18 h 186"/>
                      <a:gd name="T4" fmla="*/ 18 w 190"/>
                      <a:gd name="T5" fmla="*/ 109 h 186"/>
                      <a:gd name="T6" fmla="*/ 18 w 190"/>
                      <a:gd name="T7" fmla="*/ 173 h 186"/>
                      <a:gd name="T8" fmla="*/ 50 w 190"/>
                      <a:gd name="T9" fmla="*/ 186 h 186"/>
                      <a:gd name="T10" fmla="*/ 81 w 190"/>
                      <a:gd name="T11" fmla="*/ 173 h 186"/>
                      <a:gd name="T12" fmla="*/ 173 w 190"/>
                      <a:gd name="T13" fmla="*/ 81 h 186"/>
                      <a:gd name="T14" fmla="*/ 173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3" y="18"/>
                        </a:moveTo>
                        <a:cubicBezTo>
                          <a:pt x="155" y="0"/>
                          <a:pt x="127" y="0"/>
                          <a:pt x="109" y="18"/>
                        </a:cubicBezTo>
                        <a:cubicBezTo>
                          <a:pt x="18" y="109"/>
                          <a:pt x="18" y="109"/>
                          <a:pt x="18" y="109"/>
                        </a:cubicBezTo>
                        <a:cubicBezTo>
                          <a:pt x="0" y="127"/>
                          <a:pt x="0" y="155"/>
                          <a:pt x="18" y="173"/>
                        </a:cubicBezTo>
                        <a:cubicBezTo>
                          <a:pt x="27" y="182"/>
                          <a:pt x="38" y="186"/>
                          <a:pt x="50" y="186"/>
                        </a:cubicBezTo>
                        <a:cubicBezTo>
                          <a:pt x="61" y="186"/>
                          <a:pt x="73" y="181"/>
                          <a:pt x="81" y="173"/>
                        </a:cubicBezTo>
                        <a:cubicBezTo>
                          <a:pt x="173" y="81"/>
                          <a:pt x="173" y="81"/>
                          <a:pt x="173" y="81"/>
                        </a:cubicBezTo>
                        <a:cubicBezTo>
                          <a:pt x="190" y="64"/>
                          <a:pt x="190" y="35"/>
                          <a:pt x="173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CN" altLang="en-US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154" name="文本框 153"/>
              <p:cNvSpPr txBox="1"/>
              <p:nvPr/>
            </p:nvSpPr>
            <p:spPr>
              <a:xfrm>
                <a:off x="10278199" y="1781824"/>
                <a:ext cx="6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rtl="0"/>
                <a:endParaRPr lang="zh-CN" altLang="en-US" sz="36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幻灯片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CA0A623-BDF6-4837-880D-A73D05E79E75}"/>
              </a:ext>
            </a:extLst>
          </p:cNvPr>
          <p:cNvSpPr txBox="1"/>
          <p:nvPr/>
        </p:nvSpPr>
        <p:spPr>
          <a:xfrm>
            <a:off x="8940042" y="3232059"/>
            <a:ext cx="20786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zh-CN" altLang="en-US" sz="3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图像分析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2C83AE-1A95-4881-9DCB-097348DBC84C}"/>
              </a:ext>
            </a:extLst>
          </p:cNvPr>
          <p:cNvSpPr txBox="1"/>
          <p:nvPr/>
        </p:nvSpPr>
        <p:spPr>
          <a:xfrm>
            <a:off x="1904427" y="3917824"/>
            <a:ext cx="228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唐小卉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BAB7CB3-9EB6-4DC2-BEE9-39A0A5720370}"/>
              </a:ext>
            </a:extLst>
          </p:cNvPr>
          <p:cNvSpPr txBox="1"/>
          <p:nvPr/>
        </p:nvSpPr>
        <p:spPr>
          <a:xfrm>
            <a:off x="9340018" y="3888710"/>
            <a:ext cx="228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刘永哲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4F8443C-1A16-4385-8BAB-E054CE89F00F}"/>
              </a:ext>
            </a:extLst>
          </p:cNvPr>
          <p:cNvSpPr txBox="1"/>
          <p:nvPr/>
        </p:nvSpPr>
        <p:spPr>
          <a:xfrm>
            <a:off x="5256608" y="3922954"/>
            <a:ext cx="228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李涵一</a:t>
            </a:r>
            <a:r>
              <a:rPr lang="en-US" altLang="zh-CN" dirty="0"/>
              <a:t>	</a:t>
            </a:r>
            <a:r>
              <a:rPr lang="zh-CN" altLang="en-US" dirty="0"/>
              <a:t>杨茜雅</a:t>
            </a:r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01071C0-6106-4C6D-A8EA-96D70C59BBDB}"/>
              </a:ext>
            </a:extLst>
          </p:cNvPr>
          <p:cNvSpPr txBox="1"/>
          <p:nvPr/>
        </p:nvSpPr>
        <p:spPr>
          <a:xfrm>
            <a:off x="1074821" y="1484432"/>
            <a:ext cx="106290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例如</a:t>
            </a:r>
            <a:r>
              <a:rPr lang="en-US" altLang="zh-CN" sz="3200" dirty="0"/>
              <a:t>:</a:t>
            </a:r>
            <a:r>
              <a:rPr lang="zh-CN" altLang="en-US" sz="3200" dirty="0"/>
              <a:t>已知一维变量分布的采样结果，变量为</a:t>
            </a:r>
            <a:r>
              <a:rPr lang="en-US" altLang="zh-CN" sz="3200" dirty="0"/>
              <a:t>A</a:t>
            </a:r>
            <a:r>
              <a:rPr lang="zh-CN" altLang="en-US" sz="3200" dirty="0"/>
              <a:t>，</a:t>
            </a:r>
            <a:r>
              <a:rPr lang="en-US" altLang="zh-CN" sz="3200" dirty="0"/>
              <a:t>A</a:t>
            </a:r>
            <a:r>
              <a:rPr lang="zh-CN" altLang="en-US" sz="3200" dirty="0"/>
              <a:t>的取值有三种情况：</a:t>
            </a:r>
            <a:r>
              <a:rPr lang="en-US" altLang="zh-CN" sz="3200" dirty="0"/>
              <a:t>a1</a:t>
            </a:r>
            <a:r>
              <a:rPr lang="zh-CN" altLang="en-US" sz="3200" dirty="0"/>
              <a:t>，</a:t>
            </a:r>
            <a:r>
              <a:rPr lang="en-US" altLang="zh-CN" sz="3200" dirty="0"/>
              <a:t>a2</a:t>
            </a:r>
            <a:r>
              <a:rPr lang="zh-CN" altLang="en-US" sz="3200" dirty="0"/>
              <a:t>，</a:t>
            </a:r>
            <a:r>
              <a:rPr lang="en-US" altLang="zh-CN" sz="3200" dirty="0"/>
              <a:t>a3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r>
              <a:rPr lang="zh-CN" altLang="en-US" sz="3200" dirty="0"/>
              <a:t>现有样本集</a:t>
            </a:r>
            <a:r>
              <a:rPr lang="en-US" altLang="zh-CN" sz="3200" dirty="0"/>
              <a:t>{ a1, a2, a1, a2, a1, a1, a1, a2},</a:t>
            </a:r>
            <a:r>
              <a:rPr lang="zh-CN" altLang="en-US" sz="3200" dirty="0"/>
              <a:t>计算三种取值的概率</a:t>
            </a:r>
            <a:endParaRPr lang="en-US" altLang="zh-CN" sz="3200" dirty="0"/>
          </a:p>
          <a:p>
            <a:endParaRPr lang="en-US" altLang="zh-CN" sz="3200" dirty="0"/>
          </a:p>
          <a:p>
            <a:pPr algn="ctr"/>
            <a:r>
              <a:rPr lang="en-US" altLang="zh-CN" sz="3200" b="1" dirty="0"/>
              <a:t>P(A=a1) =5/8</a:t>
            </a:r>
          </a:p>
          <a:p>
            <a:pPr algn="ctr"/>
            <a:r>
              <a:rPr lang="en-US" altLang="zh-CN" sz="3200" b="1" dirty="0"/>
              <a:t>P(A=a2) = 3/8</a:t>
            </a:r>
          </a:p>
          <a:p>
            <a:pPr algn="ctr"/>
            <a:r>
              <a:rPr lang="en-US" altLang="zh-CN" sz="3200" b="1" dirty="0"/>
              <a:t>P(A=a3) = 0/8=0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493F497-A1F5-42FE-AB1B-95802160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拉普拉斯修正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623694-2B25-4FB2-8A4B-B5B43C479D1D}"/>
              </a:ext>
            </a:extLst>
          </p:cNvPr>
          <p:cNvSpPr txBox="1"/>
          <p:nvPr/>
        </p:nvSpPr>
        <p:spPr>
          <a:xfrm>
            <a:off x="1749735" y="3739167"/>
            <a:ext cx="1890678" cy="260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频率代替概率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概率为“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C4346076-40B6-4382-8D8E-EF1730C0E7CF}"/>
              </a:ext>
            </a:extLst>
          </p:cNvPr>
          <p:cNvSpPr/>
          <p:nvPr/>
        </p:nvSpPr>
        <p:spPr>
          <a:xfrm>
            <a:off x="2241312" y="4325819"/>
            <a:ext cx="845648" cy="138746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00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EF4E573-A3E8-4699-A4F1-E61D86FA99E7}"/>
              </a:ext>
            </a:extLst>
          </p:cNvPr>
          <p:cNvSpPr txBox="1"/>
          <p:nvPr/>
        </p:nvSpPr>
        <p:spPr>
          <a:xfrm>
            <a:off x="750540" y="467515"/>
            <a:ext cx="1166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0" dirty="0">
                <a:solidFill>
                  <a:srgbClr val="4D4D4D"/>
                </a:solidFill>
                <a:effectLst/>
                <a:latin typeface="-apple-system"/>
              </a:rPr>
              <a:t>背景</a:t>
            </a:r>
            <a:r>
              <a:rPr lang="en-US" altLang="zh-CN" sz="3600" b="1" i="0" dirty="0">
                <a:solidFill>
                  <a:srgbClr val="4D4D4D"/>
                </a:solidFill>
                <a:effectLst/>
                <a:latin typeface="-apple-system"/>
              </a:rPr>
              <a:t>:</a:t>
            </a:r>
            <a:r>
              <a:rPr lang="zh-CN" altLang="en-US" sz="3600" b="1" i="0" dirty="0">
                <a:solidFill>
                  <a:srgbClr val="4D4D4D"/>
                </a:solidFill>
                <a:effectLst/>
                <a:latin typeface="-apple-system"/>
              </a:rPr>
              <a:t>为什么要做平滑处理</a:t>
            </a:r>
            <a:r>
              <a:rPr lang="en-US" altLang="zh-CN" sz="3600" b="1" i="0" dirty="0">
                <a:solidFill>
                  <a:srgbClr val="4D4D4D"/>
                </a:solidFill>
                <a:effectLst/>
                <a:latin typeface="-apple-system"/>
              </a:rPr>
              <a:t>?</a:t>
            </a:r>
            <a:endParaRPr lang="zh-CN" altLang="en-US" sz="3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DF0BF1-50F0-40AE-AAC1-4EC2AB58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952" y="4550669"/>
            <a:ext cx="2204201" cy="22042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6BB77F-07B4-4A8B-8757-E044597974B7}"/>
              </a:ext>
            </a:extLst>
          </p:cNvPr>
          <p:cNvSpPr txBox="1"/>
          <p:nvPr/>
        </p:nvSpPr>
        <p:spPr>
          <a:xfrm>
            <a:off x="1486759" y="1593169"/>
            <a:ext cx="92184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0" i="1" dirty="0">
                <a:solidFill>
                  <a:srgbClr val="FF0000"/>
                </a:solidFill>
                <a:effectLst/>
                <a:latin typeface="-apple-system"/>
              </a:rPr>
              <a:t>	</a:t>
            </a:r>
            <a:r>
              <a:rPr lang="zh-CN" altLang="en-US" sz="3200" b="0" i="1" dirty="0">
                <a:solidFill>
                  <a:srgbClr val="FF0000"/>
                </a:solidFill>
                <a:effectLst/>
                <a:latin typeface="-apple-system"/>
              </a:rPr>
              <a:t>零概率问题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-apple-system"/>
              </a:rPr>
              <a:t>，就是在计算实例的概率时，如果某个量</a:t>
            </a:r>
            <a:r>
              <a:rPr lang="en-US" altLang="zh-CN" sz="3200" b="0" i="0" dirty="0">
                <a:solidFill>
                  <a:srgbClr val="4D4D4D"/>
                </a:solidFill>
                <a:effectLst/>
                <a:latin typeface="-apple-system"/>
              </a:rPr>
              <a:t>x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-apple-system"/>
              </a:rPr>
              <a:t>，在观察样本库中没有出现过，会导致整个实例的概率结果是</a:t>
            </a:r>
            <a:r>
              <a:rPr lang="en-US" altLang="zh-CN" sz="3200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-apple-system"/>
              </a:rPr>
              <a:t>。例如在文本分类的问题中，当一个词语没有在训练样本中出现，该词语的概率为</a:t>
            </a:r>
            <a:r>
              <a:rPr lang="en-US" altLang="zh-CN" sz="3200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-apple-system"/>
              </a:rPr>
              <a:t>，使用连乘计算文本出现概率时也为</a:t>
            </a:r>
            <a:r>
              <a:rPr lang="en-US" altLang="zh-CN" sz="3200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-apple-system"/>
              </a:rPr>
              <a:t>。这是不合理的，不能因为一个事件没有观察到就武断的认为该事件的概率是</a:t>
            </a:r>
            <a:r>
              <a:rPr lang="en-US" altLang="zh-CN" sz="3200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93763865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3F497-A1F5-42FE-AB1B-95802160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拉普拉斯平滑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5150D5-F4D7-4227-9DF7-F0055DB9F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89" t="16679" r="45131" b="19234"/>
          <a:stretch/>
        </p:blipFill>
        <p:spPr>
          <a:xfrm>
            <a:off x="4585750" y="2827421"/>
            <a:ext cx="2667574" cy="12031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424612-403C-47B7-82E6-9424B4EFA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66" t="-2504" r="40113" b="16885"/>
          <a:stretch/>
        </p:blipFill>
        <p:spPr>
          <a:xfrm>
            <a:off x="3994484" y="4585751"/>
            <a:ext cx="3465096" cy="15331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D5FF85-6DCE-432D-8F35-CEC53DE9D410}"/>
              </a:ext>
            </a:extLst>
          </p:cNvPr>
          <p:cNvSpPr txBox="1"/>
          <p:nvPr/>
        </p:nvSpPr>
        <p:spPr>
          <a:xfrm>
            <a:off x="1449233" y="1870323"/>
            <a:ext cx="953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计算</a:t>
            </a:r>
            <a:r>
              <a:rPr lang="en-US" altLang="zh-CN" sz="2400" dirty="0" err="1"/>
              <a:t>ωi</a:t>
            </a:r>
            <a:r>
              <a:rPr lang="en-US" altLang="zh-CN" sz="2400" dirty="0"/>
              <a:t> </a:t>
            </a:r>
            <a:r>
              <a:rPr lang="zh-CN" altLang="en-US" sz="2400" dirty="0"/>
              <a:t>的概率，当不进行平滑时，是通过用总数 </a:t>
            </a:r>
            <a:r>
              <a:rPr lang="en-US" altLang="zh-CN" sz="2400" dirty="0"/>
              <a:t>N </a:t>
            </a:r>
            <a:r>
              <a:rPr lang="zh-CN" altLang="en-US" sz="2400" dirty="0"/>
              <a:t>标准化该量的出现次数 </a:t>
            </a:r>
            <a:r>
              <a:rPr lang="en-US" altLang="zh-CN" sz="2400" dirty="0"/>
              <a:t>ci </a:t>
            </a:r>
            <a:r>
              <a:rPr lang="zh-CN" altLang="en-US" sz="2400" dirty="0"/>
              <a:t>进行计算的：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207940-15F9-402A-8EAF-0A04D35A8B57}"/>
              </a:ext>
            </a:extLst>
          </p:cNvPr>
          <p:cNvSpPr txBox="1"/>
          <p:nvPr/>
        </p:nvSpPr>
        <p:spPr>
          <a:xfrm>
            <a:off x="1388789" y="4156680"/>
            <a:ext cx="10457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当进行拉普拉斯平滑时，对的</a:t>
            </a:r>
            <a:r>
              <a:rPr lang="en-US" altLang="zh-CN" sz="2400" dirty="0" err="1"/>
              <a:t>ωi</a:t>
            </a:r>
            <a:r>
              <a:rPr lang="zh-CN" altLang="en-US" sz="2400" dirty="0"/>
              <a:t>计数加</a:t>
            </a:r>
            <a:r>
              <a:rPr lang="en-US" altLang="zh-CN" sz="2400" dirty="0"/>
              <a:t>1</a:t>
            </a:r>
            <a:r>
              <a:rPr lang="zh-CN" altLang="en-US" sz="2400" dirty="0"/>
              <a:t>，</a:t>
            </a:r>
            <a:r>
              <a:rPr lang="en-US" altLang="zh-CN" sz="2400" dirty="0"/>
              <a:t>V</a:t>
            </a:r>
            <a:r>
              <a:rPr lang="zh-CN" altLang="en-US" sz="2400" dirty="0"/>
              <a:t>为类别数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89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3F497-A1F5-42FE-AB1B-95802160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拉普拉斯修正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623694-2B25-4FB2-8A4B-B5B43C479D1D}"/>
              </a:ext>
            </a:extLst>
          </p:cNvPr>
          <p:cNvSpPr txBox="1"/>
          <p:nvPr/>
        </p:nvSpPr>
        <p:spPr>
          <a:xfrm>
            <a:off x="1093156" y="1690687"/>
            <a:ext cx="106290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例如</a:t>
            </a:r>
            <a:r>
              <a:rPr lang="en-US" altLang="zh-CN" sz="3200" dirty="0"/>
              <a:t>:</a:t>
            </a:r>
            <a:r>
              <a:rPr lang="zh-CN" altLang="en-US" sz="3200" dirty="0"/>
              <a:t>已知一维变量分布的采样结果，变量为</a:t>
            </a:r>
            <a:r>
              <a:rPr lang="en-US" altLang="zh-CN" sz="3200" dirty="0"/>
              <a:t>A</a:t>
            </a:r>
            <a:r>
              <a:rPr lang="zh-CN" altLang="en-US" sz="3200" dirty="0"/>
              <a:t>，</a:t>
            </a:r>
            <a:r>
              <a:rPr lang="en-US" altLang="zh-CN" sz="3200" dirty="0"/>
              <a:t>A</a:t>
            </a:r>
            <a:r>
              <a:rPr lang="zh-CN" altLang="en-US" sz="3200" dirty="0"/>
              <a:t>的取值有三种情况：</a:t>
            </a:r>
            <a:r>
              <a:rPr lang="en-US" altLang="zh-CN" sz="3200" dirty="0"/>
              <a:t>a1</a:t>
            </a:r>
            <a:r>
              <a:rPr lang="zh-CN" altLang="en-US" sz="3200" dirty="0"/>
              <a:t>，</a:t>
            </a:r>
            <a:r>
              <a:rPr lang="en-US" altLang="zh-CN" sz="3200" dirty="0"/>
              <a:t>a2</a:t>
            </a:r>
            <a:r>
              <a:rPr lang="zh-CN" altLang="en-US" sz="3200" dirty="0"/>
              <a:t>，</a:t>
            </a:r>
            <a:r>
              <a:rPr lang="en-US" altLang="zh-CN" sz="3200" dirty="0"/>
              <a:t>a3</a:t>
            </a:r>
          </a:p>
          <a:p>
            <a:r>
              <a:rPr lang="zh-CN" altLang="en-US" sz="3200" dirty="0"/>
              <a:t>现有样本集</a:t>
            </a:r>
            <a:r>
              <a:rPr lang="en-US" altLang="zh-CN" sz="3200" dirty="0"/>
              <a:t>{ a1, a2, a1, a2, a1, a1, a1, a2}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采用拉普拉斯平滑计算三种取值的概率：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P(A=a1) = (5+1)/(8+3) = 6/11  </a:t>
            </a:r>
          </a:p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P(A=a2) = (3+1)/(8+3) = 4/11  </a:t>
            </a:r>
          </a:p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P(A=a3) = (0+1)/(8+3) = 1/11</a:t>
            </a:r>
          </a:p>
        </p:txBody>
      </p:sp>
    </p:spTree>
    <p:extLst>
      <p:ext uri="{BB962C8B-B14F-4D97-AF65-F5344CB8AC3E}">
        <p14:creationId xmlns:p14="http://schemas.microsoft.com/office/powerpoint/2010/main" val="32863191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1EB5E2C-FF3C-4338-B38B-8958A6244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749" y="4394451"/>
            <a:ext cx="3468925" cy="1536325"/>
          </a:xfrm>
          <a:prstGeom prst="rect">
            <a:avLst/>
          </a:prstGeom>
        </p:spPr>
      </p:pic>
      <p:sp>
        <p:nvSpPr>
          <p:cNvPr id="37" name="椭圆形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9009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椭圆形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9009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21" name="组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2815" y="342312"/>
            <a:ext cx="7262126" cy="6003511"/>
            <a:chOff x="223691" y="1455469"/>
            <a:chExt cx="5660167" cy="4679192"/>
          </a:xfrm>
        </p:grpSpPr>
        <p:pic>
          <p:nvPicPr>
            <p:cNvPr id="122" name="图片 121" descr="这是一个计算机显示器。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长方形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6" name="椭圆形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9007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7" name="长方形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1751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2" name="长方形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1753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1" name="长方形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1753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06" name="组 105" descr="此图像是一个时钟图标。"/>
          <p:cNvGrpSpPr/>
          <p:nvPr/>
        </p:nvGrpSpPr>
        <p:grpSpPr>
          <a:xfrm>
            <a:off x="272390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任意多边形(F)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" name="任意多边形(F)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11" name="组 110" descr="此图像是显示三个人和一个时钟的图标。"/>
          <p:cNvGrpSpPr/>
          <p:nvPr/>
        </p:nvGrpSpPr>
        <p:grpSpPr>
          <a:xfrm>
            <a:off x="244518" y="2230384"/>
            <a:ext cx="297913" cy="297912"/>
            <a:chOff x="3613150" y="3706813"/>
            <a:chExt cx="420688" cy="420687"/>
          </a:xfrm>
        </p:grpSpPr>
        <p:sp>
          <p:nvSpPr>
            <p:cNvPr id="112" name="任意多边形(F)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3" name="任意多边形(F)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4" name="任意多边形(F)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24" name="长方形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2441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670070" y="2187997"/>
            <a:ext cx="69474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n-US" altLang="zh-CN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50</a:t>
            </a:r>
            <a:r>
              <a:rPr lang="zh-CN" alt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条</a:t>
            </a:r>
            <a:endParaRPr lang="en-US" altLang="zh-CN" sz="2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518326" y="1126843"/>
            <a:ext cx="8730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n-US" altLang="zh-CN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</a:t>
            </a:r>
            <a:r>
              <a:rPr lang="zh-CN" alt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条</a:t>
            </a:r>
            <a:endParaRPr lang="en-US" altLang="zh-CN" sz="2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13" name="图表 12" descr="这是一个图表。 "/>
          <p:cNvGraphicFramePr/>
          <p:nvPr>
            <p:extLst>
              <p:ext uri="{D42A27DB-BD31-4B8C-83A1-F6EECF244321}">
                <p14:modId xmlns:p14="http://schemas.microsoft.com/office/powerpoint/2010/main" val="952122302"/>
              </p:ext>
            </p:extLst>
          </p:nvPr>
        </p:nvGraphicFramePr>
        <p:xfrm>
          <a:off x="1783733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51" name="直接连接符​​(S)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​​(S)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2806" y="3307745"/>
            <a:ext cx="1118393" cy="369332"/>
            <a:chOff x="816617" y="3307745"/>
            <a:chExt cx="1118393" cy="369332"/>
          </a:xfrm>
        </p:grpSpPr>
        <p:pic>
          <p:nvPicPr>
            <p:cNvPr id="117" name="图片 116" descr="此图像是显示人像的图标。 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文本框 143"/>
            <p:cNvSpPr txBox="1"/>
            <p:nvPr/>
          </p:nvSpPr>
          <p:spPr>
            <a:xfrm>
              <a:off x="1193881" y="3307745"/>
              <a:ext cx="7411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en-US" altLang="zh-CN" sz="24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10</a:t>
              </a:r>
              <a:r>
                <a:rPr lang="zh-CN" altLang="en-US" sz="24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条</a:t>
              </a:r>
              <a:endParaRPr lang="en-US" altLang="zh-CN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1640ED-5DCE-434A-BCC7-13AA147C4790}"/>
              </a:ext>
            </a:extLst>
          </p:cNvPr>
          <p:cNvSpPr txBox="1"/>
          <p:nvPr/>
        </p:nvSpPr>
        <p:spPr>
          <a:xfrm>
            <a:off x="8519236" y="1066160"/>
            <a:ext cx="375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P(A) = 93+1/100+2≈92.16%</a:t>
            </a:r>
            <a:endParaRPr lang="zh-CN" altLang="en-US" sz="2400" b="1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99DAF17-42D0-4C83-B51B-BD6650FB877C}"/>
              </a:ext>
            </a:extLst>
          </p:cNvPr>
          <p:cNvSpPr txBox="1"/>
          <p:nvPr/>
        </p:nvSpPr>
        <p:spPr>
          <a:xfrm>
            <a:off x="8565255" y="2082058"/>
            <a:ext cx="368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P(B) = 48+1/50+2≈94.23%</a:t>
            </a:r>
            <a:endParaRPr lang="zh-CN" altLang="en-US" sz="2400" b="1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65C51F4-C32B-4BD6-8981-2135DCC1327A}"/>
              </a:ext>
            </a:extLst>
          </p:cNvPr>
          <p:cNvSpPr txBox="1"/>
          <p:nvPr/>
        </p:nvSpPr>
        <p:spPr>
          <a:xfrm>
            <a:off x="8593749" y="3238254"/>
            <a:ext cx="3896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P(C) = 10+1/10+2≈91.67%</a:t>
            </a:r>
            <a:endParaRPr lang="zh-CN" altLang="en-US" sz="24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B5E20D-3A18-4A44-914C-DDF404C2FBC4}"/>
              </a:ext>
            </a:extLst>
          </p:cNvPr>
          <p:cNvSpPr/>
          <p:nvPr/>
        </p:nvSpPr>
        <p:spPr>
          <a:xfrm>
            <a:off x="9223596" y="5930776"/>
            <a:ext cx="283907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评价总数  </a:t>
            </a:r>
            <a:r>
              <a:rPr lang="en-US" altLang="zh-CN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  2</a:t>
            </a:r>
            <a:endParaRPr lang="zh-CN" altLang="en-US" sz="2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1712E65-6249-4BFC-AA94-84D9B38B8D5E}"/>
              </a:ext>
            </a:extLst>
          </p:cNvPr>
          <p:cNvSpPr/>
          <p:nvPr/>
        </p:nvSpPr>
        <p:spPr>
          <a:xfrm>
            <a:off x="9438163" y="4165393"/>
            <a:ext cx="283907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好评数  </a:t>
            </a:r>
            <a:r>
              <a:rPr lang="en-US" altLang="zh-CN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   1</a:t>
            </a:r>
            <a:endParaRPr lang="zh-CN" altLang="en-US" sz="2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3691223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8" grpId="0"/>
      <p:bldP spid="39" grpId="0"/>
      <p:bldP spid="7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(F)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8A3AD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长方形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77804" y="969860"/>
                <a:ext cx="2864928" cy="746432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/>
                  </a:gs>
                  <a:gs pos="54000">
                    <a:srgbClr val="515A6B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32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的分布</a:t>
                </a:r>
              </a:p>
            </p:txBody>
          </p:sp>
        </mc:Choice>
        <mc:Fallback xmlns="">
          <p:sp>
            <p:nvSpPr>
              <p:cNvPr id="96" name="长方形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804" y="969860"/>
                <a:ext cx="2864928" cy="746432"/>
              </a:xfrm>
              <a:prstGeom prst="rect">
                <a:avLst/>
              </a:prstGeom>
              <a:blipFill>
                <a:blip r:embed="rId3"/>
                <a:stretch>
                  <a:fillRect b="-154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椭圆形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1" name="任意多边形(F) 18" descr="这是一个显示人像的图标。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581929" y="1100092"/>
            <a:ext cx="8846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60%</a:t>
            </a:r>
          </a:p>
        </p:txBody>
      </p:sp>
      <p:grpSp>
        <p:nvGrpSpPr>
          <p:cNvPr id="87" name="组 86" descr="这是一个图表图标。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任意多边形(F)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89" name="任意多边形(F)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90" name="任意多边形(F)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</p:grpSp>
      <p:sp>
        <p:nvSpPr>
          <p:cNvPr id="111" name="文本框 110"/>
          <p:cNvSpPr txBox="1"/>
          <p:nvPr/>
        </p:nvSpPr>
        <p:spPr>
          <a:xfrm>
            <a:off x="10466189" y="1110054"/>
            <a:ext cx="94493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73%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513149" y="150760"/>
            <a:ext cx="176330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7663" algn="l"/>
              </a:tabLs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0353F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贝塔分布 </a:t>
            </a:r>
          </a:p>
        </p:txBody>
      </p:sp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</a:p>
        </p:txBody>
      </p:sp>
      <p:sp>
        <p:nvSpPr>
          <p:cNvPr id="43" name="长方形 149">
            <a:extLst>
              <a:ext uri="{FF2B5EF4-FFF2-40B4-BE49-F238E27FC236}">
                <a16:creationId xmlns:a16="http://schemas.microsoft.com/office/drawing/2014/main" id="{400751FB-0F85-44CF-90E9-8EDB720BA2DD}"/>
              </a:ext>
            </a:extLst>
          </p:cNvPr>
          <p:cNvSpPr/>
          <p:nvPr/>
        </p:nvSpPr>
        <p:spPr>
          <a:xfrm>
            <a:off x="6841006" y="56325"/>
            <a:ext cx="5203812" cy="2062103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B4E06D0-FEAC-4CA7-A023-FB1CDD61F2FA}"/>
                  </a:ext>
                </a:extLst>
              </p:cNvPr>
              <p:cNvSpPr txBox="1"/>
              <p:nvPr/>
            </p:nvSpPr>
            <p:spPr>
              <a:xfrm>
                <a:off x="6978296" y="266135"/>
                <a:ext cx="4953741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假设某商家的的一个产品总共有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条评价，其中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k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条好评，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n-k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条差评，同时假设顾客感到满意并给出好评的概率为</a:t>
                </a:r>
                <a14:m>
                  <m:oMath xmlns:m="http://schemas.openxmlformats.org/officeDocument/2006/math">
                    <m:r>
                      <a:rPr kumimoji="0" lang="en-US" altLang="zh-CN" sz="32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zh-CN" altLang="en-US" sz="3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kumimoji="0" lang="zh-CN" altLang="zh-CN" sz="3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B4E06D0-FEAC-4CA7-A023-FB1CDD61F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296" y="266135"/>
                <a:ext cx="4953741" cy="2062103"/>
              </a:xfrm>
              <a:prstGeom prst="rect">
                <a:avLst/>
              </a:prstGeom>
              <a:blipFill>
                <a:blip r:embed="rId4"/>
                <a:stretch>
                  <a:fillRect l="-1970" t="-2367" r="-1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长方形 149">
            <a:extLst>
              <a:ext uri="{FF2B5EF4-FFF2-40B4-BE49-F238E27FC236}">
                <a16:creationId xmlns:a16="http://schemas.microsoft.com/office/drawing/2014/main" id="{223158CD-369F-4313-AD1C-049B5D17C4B4}"/>
              </a:ext>
            </a:extLst>
          </p:cNvPr>
          <p:cNvSpPr/>
          <p:nvPr/>
        </p:nvSpPr>
        <p:spPr>
          <a:xfrm>
            <a:off x="437117" y="2185005"/>
            <a:ext cx="11659820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                                                                                                                                            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760BC7B-2E24-4271-B567-0952B5A4DD33}"/>
                  </a:ext>
                </a:extLst>
              </p:cNvPr>
              <p:cNvSpPr txBox="1"/>
              <p:nvPr/>
            </p:nvSpPr>
            <p:spPr>
              <a:xfrm>
                <a:off x="883862" y="2461932"/>
                <a:ext cx="466012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假设我们对给出的评价是未知的，也就是说概率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kumimoji="0" lang="en-US" altLang="zh-CN" sz="20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是未知的，并且显然 它仍在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[0,1] 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区间之间，并且落在区间中任意一点的概率是等可能的。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760BC7B-2E24-4271-B567-0952B5A4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62" y="2461932"/>
                <a:ext cx="4660124" cy="1323439"/>
              </a:xfrm>
              <a:prstGeom prst="rect">
                <a:avLst/>
              </a:prstGeom>
              <a:blipFill>
                <a:blip r:embed="rId5"/>
                <a:stretch>
                  <a:fillRect l="-1440" t="-2765" b="-7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8328DC71-8A8B-49DE-B84A-ED6AF7C9AA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69" y="4101643"/>
            <a:ext cx="2973014" cy="2058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EA92B71-0FF3-4F9E-B791-C12376AF380C}"/>
                  </a:ext>
                </a:extLst>
              </p:cNvPr>
              <p:cNvSpPr txBox="1"/>
              <p:nvPr/>
            </p:nvSpPr>
            <p:spPr>
              <a:xfrm>
                <a:off x="3944975" y="3950519"/>
                <a:ext cx="60088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所以，我们可以用在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0-1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上的均匀分布来刻画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的分布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EA92B71-0FF3-4F9E-B791-C12376AF3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975" y="3950519"/>
                <a:ext cx="6008847" cy="400110"/>
              </a:xfrm>
              <a:prstGeom prst="rect">
                <a:avLst/>
              </a:prstGeom>
              <a:blipFill>
                <a:blip r:embed="rId7"/>
                <a:stretch>
                  <a:fillRect l="-1014" t="-7576" r="-1014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79037A7-D210-422A-9703-DC227FE71D09}"/>
                  </a:ext>
                </a:extLst>
              </p:cNvPr>
              <p:cNvSpPr txBox="1"/>
              <p:nvPr/>
            </p:nvSpPr>
            <p:spPr>
              <a:xfrm>
                <a:off x="3842733" y="4791372"/>
                <a:ext cx="611109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 Beta(1,1)=U(0,1)</a:t>
                </a:r>
                <a:r>
                  <a:rPr kumimoji="0" lang="zh-CN" alt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，</a:t>
                </a:r>
                <a:r>
                  <a:rPr kumimoji="0" lang="en-US" altLang="zh-CN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P(</a:t>
                </a:r>
                <a14:m>
                  <m:oMath xmlns:m="http://schemas.openxmlformats.org/officeDocument/2006/math">
                    <m:r>
                      <a:rPr kumimoji="0" lang="en-US" altLang="zh-CN" sz="44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en-US" altLang="zh-CN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)=</a:t>
                </a: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79037A7-D210-422A-9703-DC227FE71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733" y="4791372"/>
                <a:ext cx="6111090" cy="769441"/>
              </a:xfrm>
              <a:prstGeom prst="rect">
                <a:avLst/>
              </a:prstGeom>
              <a:blipFill>
                <a:blip r:embed="rId8"/>
                <a:stretch>
                  <a:fillRect t="-18254" r="-3490" b="-380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左大括号 52">
            <a:extLst>
              <a:ext uri="{FF2B5EF4-FFF2-40B4-BE49-F238E27FC236}">
                <a16:creationId xmlns:a16="http://schemas.microsoft.com/office/drawing/2014/main" id="{18755615-EE64-43D7-816A-6AD3322C26CF}"/>
              </a:ext>
            </a:extLst>
          </p:cNvPr>
          <p:cNvSpPr/>
          <p:nvPr/>
        </p:nvSpPr>
        <p:spPr>
          <a:xfrm>
            <a:off x="9778753" y="4418132"/>
            <a:ext cx="350137" cy="15240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F226EA1-DA6B-4DE9-B86A-1DA0435B5D7E}"/>
                  </a:ext>
                </a:extLst>
              </p:cNvPr>
              <p:cNvSpPr txBox="1"/>
              <p:nvPr/>
            </p:nvSpPr>
            <p:spPr>
              <a:xfrm>
                <a:off x="10183536" y="4298929"/>
                <a:ext cx="157134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lain"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0&lt;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&lt;1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lain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lain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lain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lain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0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   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otherwise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F226EA1-DA6B-4DE9-B86A-1DA0435B5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536" y="4298929"/>
                <a:ext cx="1571347" cy="1815882"/>
              </a:xfrm>
              <a:prstGeom prst="rect">
                <a:avLst/>
              </a:prstGeom>
              <a:blipFill>
                <a:blip r:embed="rId9"/>
                <a:stretch>
                  <a:fillRect l="-5447" t="-3691" r="-1167" b="-5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78" grpId="0" animBg="1"/>
      <p:bldP spid="43" grpId="0" animBg="1"/>
      <p:bldP spid="3" grpId="0"/>
      <p:bldP spid="44" grpId="0" animBg="1"/>
      <p:bldP spid="4" grpId="0"/>
      <p:bldP spid="10" grpId="0"/>
      <p:bldP spid="11" grpId="0"/>
      <p:bldP spid="53" grpId="0" animBg="1"/>
      <p:bldP spid="12" grpId="0"/>
    </p:bldLst>
  </p:timing>
</p:sld>
</file>

<file path=ppt/theme/theme1.xml><?xml version="1.0" encoding="utf-8"?>
<a:theme xmlns:a="http://schemas.openxmlformats.org/drawingml/2006/main" name="Office 主题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832_TF88930311.potx" id="{8ADA9BA3-603D-45DC-9885-57DDAE2B898A}" vid="{1484E9CC-CA72-4A4D-877B-7C2460FFDEA2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数据驱动演示文稿，来自 24Slides</Template>
  <TotalTime>1673</TotalTime>
  <Words>966</Words>
  <Application>Microsoft Office PowerPoint</Application>
  <PresentationFormat>宽屏</PresentationFormat>
  <Paragraphs>143</Paragraphs>
  <Slides>16</Slides>
  <Notes>10</Notes>
  <HiddenSlides>2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-apple-system</vt:lpstr>
      <vt:lpstr>Microsoft YaHei UI</vt:lpstr>
      <vt:lpstr>等线</vt:lpstr>
      <vt:lpstr>等线 Light</vt:lpstr>
      <vt:lpstr>华文彩云</vt:lpstr>
      <vt:lpstr>楷体</vt:lpstr>
      <vt:lpstr>Arial</vt:lpstr>
      <vt:lpstr>Arial Narrow</vt:lpstr>
      <vt:lpstr>Cambria Math</vt:lpstr>
      <vt:lpstr>Segoe UI Light</vt:lpstr>
      <vt:lpstr>Office 主题</vt:lpstr>
      <vt:lpstr>Office 主题​​</vt:lpstr>
      <vt:lpstr>幻灯片 1</vt:lpstr>
      <vt:lpstr>幻灯片 7</vt:lpstr>
      <vt:lpstr>幻灯片6</vt:lpstr>
      <vt:lpstr>拉普拉斯修正</vt:lpstr>
      <vt:lpstr>PowerPoint 演示文稿</vt:lpstr>
      <vt:lpstr>拉普拉斯平滑</vt:lpstr>
      <vt:lpstr>拉普拉斯修正</vt:lpstr>
      <vt:lpstr>幻灯片 7</vt:lpstr>
      <vt:lpstr>幻灯片 4</vt:lpstr>
      <vt:lpstr>幻灯片 5</vt:lpstr>
      <vt:lpstr>幻灯片 8</vt:lpstr>
      <vt:lpstr>幻灯片 2</vt:lpstr>
      <vt:lpstr>幻灯片 4</vt:lpstr>
      <vt:lpstr>PowerPoint 演示文稿</vt:lpstr>
      <vt:lpstr>PowerPoint 演示文稿</vt:lpstr>
      <vt:lpstr>幻灯片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唐 小卉</dc:creator>
  <cp:lastModifiedBy>唐 小卉</cp:lastModifiedBy>
  <cp:revision>5</cp:revision>
  <dcterms:created xsi:type="dcterms:W3CDTF">2022-04-20T15:14:29Z</dcterms:created>
  <dcterms:modified xsi:type="dcterms:W3CDTF">2022-04-24T13:14:11Z</dcterms:modified>
</cp:coreProperties>
</file>